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1" r:id="rId1"/>
    <p:sldMasterId id="2147483672" r:id="rId2"/>
  </p:sldMasterIdLst>
  <p:notesMasterIdLst>
    <p:notesMasterId r:id="rId100"/>
  </p:notesMasterIdLst>
  <p:sldIdLst>
    <p:sldId id="256" r:id="rId3"/>
    <p:sldId id="362" r:id="rId4"/>
    <p:sldId id="363" r:id="rId5"/>
    <p:sldId id="364" r:id="rId6"/>
    <p:sldId id="365" r:id="rId7"/>
    <p:sldId id="366" r:id="rId8"/>
    <p:sldId id="367" r:id="rId9"/>
    <p:sldId id="306" r:id="rId10"/>
    <p:sldId id="368" r:id="rId11"/>
    <p:sldId id="369" r:id="rId12"/>
    <p:sldId id="370" r:id="rId13"/>
    <p:sldId id="371" r:id="rId14"/>
    <p:sldId id="372" r:id="rId15"/>
    <p:sldId id="373" r:id="rId16"/>
    <p:sldId id="374" r:id="rId17"/>
    <p:sldId id="375" r:id="rId18"/>
    <p:sldId id="281" r:id="rId19"/>
    <p:sldId id="282" r:id="rId20"/>
    <p:sldId id="376" r:id="rId21"/>
    <p:sldId id="377" r:id="rId22"/>
    <p:sldId id="378" r:id="rId23"/>
    <p:sldId id="379" r:id="rId24"/>
    <p:sldId id="361" r:id="rId25"/>
    <p:sldId id="276" r:id="rId26"/>
    <p:sldId id="283" r:id="rId27"/>
    <p:sldId id="285" r:id="rId28"/>
    <p:sldId id="284" r:id="rId29"/>
    <p:sldId id="360" r:id="rId30"/>
    <p:sldId id="277" r:id="rId31"/>
    <p:sldId id="286" r:id="rId32"/>
    <p:sldId id="359" r:id="rId33"/>
    <p:sldId id="278" r:id="rId34"/>
    <p:sldId id="358" r:id="rId35"/>
    <p:sldId id="289" r:id="rId36"/>
    <p:sldId id="290" r:id="rId37"/>
    <p:sldId id="291" r:id="rId38"/>
    <p:sldId id="292" r:id="rId39"/>
    <p:sldId id="293" r:id="rId40"/>
    <p:sldId id="294" r:id="rId41"/>
    <p:sldId id="295" r:id="rId42"/>
    <p:sldId id="296" r:id="rId43"/>
    <p:sldId id="346" r:id="rId44"/>
    <p:sldId id="357" r:id="rId45"/>
    <p:sldId id="330" r:id="rId46"/>
    <p:sldId id="332" r:id="rId47"/>
    <p:sldId id="333" r:id="rId48"/>
    <p:sldId id="334" r:id="rId49"/>
    <p:sldId id="335" r:id="rId50"/>
    <p:sldId id="347" r:id="rId51"/>
    <p:sldId id="356" r:id="rId52"/>
    <p:sldId id="310" r:id="rId53"/>
    <p:sldId id="279" r:id="rId54"/>
    <p:sldId id="309" r:id="rId55"/>
    <p:sldId id="311" r:id="rId56"/>
    <p:sldId id="297" r:id="rId57"/>
    <p:sldId id="312" r:id="rId58"/>
    <p:sldId id="313" r:id="rId59"/>
    <p:sldId id="307" r:id="rId60"/>
    <p:sldId id="308" r:id="rId61"/>
    <p:sldId id="299" r:id="rId62"/>
    <p:sldId id="300" r:id="rId63"/>
    <p:sldId id="298" r:id="rId64"/>
    <p:sldId id="314" r:id="rId65"/>
    <p:sldId id="301" r:id="rId66"/>
    <p:sldId id="302" r:id="rId67"/>
    <p:sldId id="303" r:id="rId68"/>
    <p:sldId id="304" r:id="rId69"/>
    <p:sldId id="305" r:id="rId70"/>
    <p:sldId id="271" r:id="rId71"/>
    <p:sldId id="316" r:id="rId72"/>
    <p:sldId id="319" r:id="rId73"/>
    <p:sldId id="320" r:id="rId74"/>
    <p:sldId id="336" r:id="rId75"/>
    <p:sldId id="339" r:id="rId76"/>
    <p:sldId id="337" r:id="rId77"/>
    <p:sldId id="317" r:id="rId78"/>
    <p:sldId id="340" r:id="rId79"/>
    <p:sldId id="321" r:id="rId80"/>
    <p:sldId id="338" r:id="rId81"/>
    <p:sldId id="341" r:id="rId82"/>
    <p:sldId id="318" r:id="rId83"/>
    <p:sldId id="322" r:id="rId84"/>
    <p:sldId id="324" r:id="rId85"/>
    <p:sldId id="323" r:id="rId86"/>
    <p:sldId id="325" r:id="rId87"/>
    <p:sldId id="326" r:id="rId88"/>
    <p:sldId id="328" r:id="rId89"/>
    <p:sldId id="329" r:id="rId90"/>
    <p:sldId id="342" r:id="rId91"/>
    <p:sldId id="344" r:id="rId92"/>
    <p:sldId id="343" r:id="rId93"/>
    <p:sldId id="345" r:id="rId94"/>
    <p:sldId id="354" r:id="rId95"/>
    <p:sldId id="348" r:id="rId96"/>
    <p:sldId id="355" r:id="rId97"/>
    <p:sldId id="349" r:id="rId98"/>
    <p:sldId id="315" r:id="rId9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ndardabschnitt" id="{949EA026-F804-4B17-B8B0-0207FA0C73E4}">
          <p14:sldIdLst>
            <p14:sldId id="256"/>
          </p14:sldIdLst>
        </p14:section>
        <p14:section name="Docker" id="{53B1768A-1DE5-40B5-BC99-8F9B59D621DF}">
          <p14:sldIdLst>
            <p14:sldId id="362"/>
            <p14:sldId id="363"/>
            <p14:sldId id="364"/>
            <p14:sldId id="365"/>
            <p14:sldId id="366"/>
            <p14:sldId id="367"/>
            <p14:sldId id="306"/>
            <p14:sldId id="368"/>
            <p14:sldId id="369"/>
            <p14:sldId id="370"/>
            <p14:sldId id="371"/>
            <p14:sldId id="372"/>
            <p14:sldId id="373"/>
            <p14:sldId id="374"/>
            <p14:sldId id="375"/>
            <p14:sldId id="281"/>
            <p14:sldId id="282"/>
            <p14:sldId id="376"/>
            <p14:sldId id="377"/>
            <p14:sldId id="378"/>
            <p14:sldId id="379"/>
          </p14:sldIdLst>
        </p14:section>
        <p14:section name="Kubernetes" id="{A787202A-C5AB-48E9-982C-F49DFFFB2CE2}">
          <p14:sldIdLst>
            <p14:sldId id="361"/>
            <p14:sldId id="276"/>
            <p14:sldId id="283"/>
            <p14:sldId id="285"/>
            <p14:sldId id="284"/>
            <p14:sldId id="360"/>
            <p14:sldId id="277"/>
            <p14:sldId id="286"/>
            <p14:sldId id="359"/>
            <p14:sldId id="278"/>
            <p14:sldId id="358"/>
            <p14:sldId id="289"/>
            <p14:sldId id="290"/>
            <p14:sldId id="291"/>
            <p14:sldId id="292"/>
            <p14:sldId id="293"/>
            <p14:sldId id="294"/>
            <p14:sldId id="295"/>
            <p14:sldId id="296"/>
            <p14:sldId id="346"/>
            <p14:sldId id="357"/>
            <p14:sldId id="330"/>
            <p14:sldId id="332"/>
            <p14:sldId id="333"/>
            <p14:sldId id="334"/>
            <p14:sldId id="335"/>
            <p14:sldId id="347"/>
            <p14:sldId id="356"/>
            <p14:sldId id="310"/>
            <p14:sldId id="279"/>
            <p14:sldId id="309"/>
            <p14:sldId id="311"/>
            <p14:sldId id="297"/>
            <p14:sldId id="312"/>
            <p14:sldId id="313"/>
            <p14:sldId id="307"/>
            <p14:sldId id="308"/>
            <p14:sldId id="299"/>
            <p14:sldId id="300"/>
            <p14:sldId id="298"/>
            <p14:sldId id="314"/>
            <p14:sldId id="301"/>
            <p14:sldId id="302"/>
            <p14:sldId id="303"/>
            <p14:sldId id="304"/>
            <p14:sldId id="305"/>
            <p14:sldId id="271"/>
            <p14:sldId id="316"/>
            <p14:sldId id="319"/>
            <p14:sldId id="320"/>
            <p14:sldId id="336"/>
            <p14:sldId id="339"/>
            <p14:sldId id="337"/>
            <p14:sldId id="317"/>
            <p14:sldId id="340"/>
            <p14:sldId id="321"/>
            <p14:sldId id="338"/>
            <p14:sldId id="341"/>
            <p14:sldId id="318"/>
            <p14:sldId id="322"/>
            <p14:sldId id="324"/>
            <p14:sldId id="323"/>
            <p14:sldId id="325"/>
            <p14:sldId id="326"/>
            <p14:sldId id="328"/>
            <p14:sldId id="329"/>
            <p14:sldId id="342"/>
            <p14:sldId id="344"/>
            <p14:sldId id="343"/>
            <p14:sldId id="345"/>
            <p14:sldId id="354"/>
            <p14:sldId id="348"/>
            <p14:sldId id="355"/>
            <p14:sldId id="349"/>
          </p14:sldIdLst>
        </p14:section>
        <p14:section name="Layout" id="{A151CB39-B4E7-4975-B923-1B42C9234D9B}">
          <p14:sldIdLst>
            <p14:sldId id="315"/>
          </p14:sldIdLst>
        </p14:section>
      </p14:sectionLst>
    </p:ex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a:srgbClr val="C4EB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62"/>
    <p:restoredTop sz="94912" autoAdjust="0"/>
  </p:normalViewPr>
  <p:slideViewPr>
    <p:cSldViewPr snapToGrid="0">
      <p:cViewPr varScale="1">
        <p:scale>
          <a:sx n="100" d="100"/>
          <a:sy n="100" d="100"/>
        </p:scale>
        <p:origin x="989"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viewProps" Target="viewProps.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3" Type="http://schemas.openxmlformats.org/officeDocument/2006/relationships/slide" Target="slides/slide1.xml"/></Relationships>
</file>

<file path=ppt/media/hdphoto1.wdp>
</file>

<file path=ppt/media/hdphoto2.wdp>
</file>

<file path=ppt/media/image1.jp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c8b217438c_0_25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0" name="Google Shape;150;g2c8b217438c_0_2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r>
              <a:rPr lang="de-DE" b="1" dirty="0"/>
              <a:t>Frage 2: Welche der folgenden Aussagen über Docker-Images ist wahr?</a:t>
            </a:r>
          </a:p>
          <a:p>
            <a:pPr>
              <a:buFont typeface="+mj-lt"/>
              <a:buAutoNum type="arabicPeriod"/>
            </a:pPr>
            <a:r>
              <a:rPr lang="de-DE" dirty="0"/>
              <a:t>Docker-Images sind schreibgeschützte Vorlagen zur Erstellung von Containern.</a:t>
            </a:r>
          </a:p>
          <a:p>
            <a:pPr>
              <a:buFont typeface="+mj-lt"/>
              <a:buAutoNum type="arabicPeriod"/>
            </a:pPr>
            <a:r>
              <a:rPr lang="de-DE" dirty="0"/>
              <a:t>Docker-Images enthalten den Anwendungscode, die Laufzeitumgebung, Bibliotheken und Abhängigkeiten.</a:t>
            </a:r>
          </a:p>
          <a:p>
            <a:pPr>
              <a:buFont typeface="+mj-lt"/>
              <a:buAutoNum type="arabicPeriod"/>
            </a:pPr>
            <a:r>
              <a:rPr lang="de-DE" dirty="0"/>
              <a:t>Docker-Images werden zur Verwaltung der Container-Orchestrierung verwendet.</a:t>
            </a:r>
          </a:p>
          <a:p>
            <a:r>
              <a:rPr lang="de-DE" b="1" dirty="0"/>
              <a:t>Korrekte Antwort(en)</a:t>
            </a:r>
            <a:r>
              <a:rPr lang="de-DE" dirty="0"/>
              <a:t>: 1, 2</a:t>
            </a:r>
          </a:p>
          <a:p>
            <a:pPr marL="158750" indent="0">
              <a:buNone/>
            </a:pPr>
            <a:endParaRPr lang="de-DE" dirty="0"/>
          </a:p>
          <a:p>
            <a:pPr>
              <a:buFont typeface="Arial" panose="020B0604020202020204" pitchFamily="34" charset="0"/>
              <a:buChar char="•"/>
            </a:pPr>
            <a:r>
              <a:rPr lang="de-DE" b="1" dirty="0"/>
              <a:t>Antwort 1 (Richtig)</a:t>
            </a:r>
            <a:r>
              <a:rPr lang="de-DE" dirty="0"/>
              <a:t>: Docker-Images sind schreibgeschützte Vorlagen, die verwendet werden, um Docker-Container zu erstellen. Sie enthalten alle notwendigen Informationen, um eine Anwendung auszuführen.</a:t>
            </a:r>
          </a:p>
          <a:p>
            <a:pPr>
              <a:buFont typeface="Arial" panose="020B0604020202020204" pitchFamily="34" charset="0"/>
              <a:buChar char="•"/>
            </a:pPr>
            <a:r>
              <a:rPr lang="de-DE" b="1" dirty="0"/>
              <a:t>Antwort 2 (Richtig)</a:t>
            </a:r>
            <a:r>
              <a:rPr lang="de-DE" dirty="0"/>
              <a:t>: Docker-Images enthalten den Anwendungscode, die Laufzeitumgebung, Bibliotheken und alle anderen Abhängigkeiten, die die Anwendung benötigt, um konsistent und reproduzierbar zu laufen.</a:t>
            </a:r>
          </a:p>
          <a:p>
            <a:pPr>
              <a:buFont typeface="Arial" panose="020B0604020202020204" pitchFamily="34" charset="0"/>
              <a:buChar char="•"/>
            </a:pPr>
            <a:r>
              <a:rPr lang="de-DE" b="1" dirty="0"/>
              <a:t>Antwort 3 (Falsch)</a:t>
            </a:r>
            <a:r>
              <a:rPr lang="de-DE" dirty="0"/>
              <a:t>: Docker-Images selbst werden nicht zur Verwaltung der Container-Orchestrierung verwendet. Die Orchestrierung wird durch Tools wie Docker </a:t>
            </a:r>
            <a:r>
              <a:rPr lang="de-DE" dirty="0" err="1"/>
              <a:t>Compose</a:t>
            </a:r>
            <a:r>
              <a:rPr lang="de-DE" dirty="0"/>
              <a:t>, Docker Swarm oder </a:t>
            </a:r>
            <a:r>
              <a:rPr lang="de-DE" dirty="0" err="1"/>
              <a:t>Kubernetes</a:t>
            </a:r>
            <a:r>
              <a:rPr lang="de-DE" dirty="0"/>
              <a:t> durchgeführt.</a:t>
            </a:r>
          </a:p>
          <a:p>
            <a:pPr marL="158750" indent="0">
              <a:buNone/>
            </a:pPr>
            <a:endParaRPr lang="de-DE" dirty="0"/>
          </a:p>
        </p:txBody>
      </p:sp>
    </p:spTree>
    <p:extLst>
      <p:ext uri="{BB962C8B-B14F-4D97-AF65-F5344CB8AC3E}">
        <p14:creationId xmlns:p14="http://schemas.microsoft.com/office/powerpoint/2010/main" val="6750970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r>
              <a:rPr lang="de-DE" b="1" dirty="0"/>
              <a:t>Frage 3: Was gibt die FROM-Anweisung in einer </a:t>
            </a:r>
            <a:r>
              <a:rPr lang="de-DE" b="1" dirty="0" err="1"/>
              <a:t>Dockerfile</a:t>
            </a:r>
            <a:r>
              <a:rPr lang="de-DE" b="1" dirty="0"/>
              <a:t> an?</a:t>
            </a:r>
          </a:p>
          <a:p>
            <a:pPr>
              <a:buFont typeface="+mj-lt"/>
              <a:buAutoNum type="arabicPeriod"/>
            </a:pPr>
            <a:r>
              <a:rPr lang="de-DE" dirty="0"/>
              <a:t>Das Basis-Image, das zur Erstellung des Docker-Images verwendet wird.</a:t>
            </a:r>
          </a:p>
          <a:p>
            <a:pPr>
              <a:buFont typeface="+mj-lt"/>
              <a:buAutoNum type="arabicPeriod"/>
            </a:pPr>
            <a:r>
              <a:rPr lang="de-DE" dirty="0"/>
              <a:t>Den Befehl, der beim Start des Containers ausgeführt wird.</a:t>
            </a:r>
          </a:p>
          <a:p>
            <a:pPr>
              <a:buFont typeface="+mj-lt"/>
              <a:buAutoNum type="arabicPeriod"/>
            </a:pPr>
            <a:r>
              <a:rPr lang="de-DE" dirty="0"/>
              <a:t>Die Dateien, die vom Host in das Image kopiert werden sollen.</a:t>
            </a:r>
          </a:p>
          <a:p>
            <a:r>
              <a:rPr lang="de-DE" b="1" dirty="0"/>
              <a:t>Korrekte Antwort(en)</a:t>
            </a:r>
            <a:r>
              <a:rPr lang="de-DE" dirty="0"/>
              <a:t>: 1</a:t>
            </a:r>
          </a:p>
          <a:p>
            <a:pPr marL="158750" indent="0">
              <a:buNone/>
            </a:pPr>
            <a:endParaRPr lang="de-DE" dirty="0"/>
          </a:p>
          <a:p>
            <a:pPr>
              <a:buFont typeface="Arial" panose="020B0604020202020204" pitchFamily="34" charset="0"/>
              <a:buChar char="•"/>
            </a:pPr>
            <a:r>
              <a:rPr lang="de-DE" b="1" dirty="0"/>
              <a:t>Antwort 1 (Richtig)</a:t>
            </a:r>
            <a:r>
              <a:rPr lang="de-DE" dirty="0"/>
              <a:t>: Die FROM-Anweisung in einer </a:t>
            </a:r>
            <a:r>
              <a:rPr lang="de-DE" dirty="0" err="1"/>
              <a:t>Dockerfile</a:t>
            </a:r>
            <a:r>
              <a:rPr lang="de-DE" dirty="0"/>
              <a:t> gibt das Basis-Image an, das als Ausgangspunkt für das neue Docker-Image verwendet wird. Jede </a:t>
            </a:r>
            <a:r>
              <a:rPr lang="de-DE" dirty="0" err="1"/>
              <a:t>Dockerfile</a:t>
            </a:r>
            <a:r>
              <a:rPr lang="de-DE" dirty="0"/>
              <a:t> muss mit einer FROM-Anweisung beginnen.</a:t>
            </a:r>
          </a:p>
          <a:p>
            <a:pPr>
              <a:buFont typeface="Arial" panose="020B0604020202020204" pitchFamily="34" charset="0"/>
              <a:buChar char="•"/>
            </a:pPr>
            <a:r>
              <a:rPr lang="de-DE" b="1" dirty="0"/>
              <a:t>Antwort 2 (Falsch)</a:t>
            </a:r>
            <a:r>
              <a:rPr lang="de-DE" dirty="0"/>
              <a:t>: Der Befehl, der beim Start des Containers ausgeführt wird, wird durch die CMD- oder ENTRYPOINT-Anweisung in der </a:t>
            </a:r>
            <a:r>
              <a:rPr lang="de-DE" dirty="0" err="1"/>
              <a:t>Dockerfile</a:t>
            </a:r>
            <a:r>
              <a:rPr lang="de-DE" dirty="0"/>
              <a:t> angegeben, nicht durch FROM.</a:t>
            </a:r>
          </a:p>
          <a:p>
            <a:pPr>
              <a:buFont typeface="Arial" panose="020B0604020202020204" pitchFamily="34" charset="0"/>
              <a:buChar char="•"/>
            </a:pPr>
            <a:r>
              <a:rPr lang="de-DE" b="1" dirty="0"/>
              <a:t>Antwort 3 (Falsch)</a:t>
            </a:r>
            <a:r>
              <a:rPr lang="de-DE" dirty="0"/>
              <a:t>: Die Dateien, die vom Host in das Image kopiert werden sollen, werden durch die COPY- oder ADD-Anweisung in der </a:t>
            </a:r>
            <a:r>
              <a:rPr lang="de-DE" dirty="0" err="1"/>
              <a:t>Dockerfile</a:t>
            </a:r>
            <a:r>
              <a:rPr lang="de-DE" dirty="0"/>
              <a:t> angegeben, nicht durch FROM.</a:t>
            </a:r>
          </a:p>
          <a:p>
            <a:pPr marL="158750" indent="0">
              <a:buNone/>
            </a:pPr>
            <a:endParaRPr lang="de-DE" dirty="0"/>
          </a:p>
        </p:txBody>
      </p:sp>
    </p:spTree>
    <p:extLst>
      <p:ext uri="{BB962C8B-B14F-4D97-AF65-F5344CB8AC3E}">
        <p14:creationId xmlns:p14="http://schemas.microsoft.com/office/powerpoint/2010/main" val="1332985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r>
              <a:rPr lang="de-DE" b="1" dirty="0"/>
              <a:t>Frage 4: Wie erreichen Docker-Container Portabilität?</a:t>
            </a:r>
          </a:p>
          <a:p>
            <a:pPr>
              <a:buFont typeface="+mj-lt"/>
              <a:buAutoNum type="arabicPeriod"/>
            </a:pPr>
            <a:r>
              <a:rPr lang="de-DE" dirty="0"/>
              <a:t>Indem sie alle notwendigen Komponenten und Konfigurationen im Container enthalten.</a:t>
            </a:r>
          </a:p>
          <a:p>
            <a:pPr>
              <a:buFont typeface="+mj-lt"/>
              <a:buAutoNum type="arabicPeriod"/>
            </a:pPr>
            <a:r>
              <a:rPr lang="de-DE" dirty="0"/>
              <a:t>Indem sie ein vollständiges Betriebssystem innerhalb des Containers ausführen.</a:t>
            </a:r>
          </a:p>
          <a:p>
            <a:pPr>
              <a:buFont typeface="+mj-lt"/>
              <a:buAutoNum type="arabicPeriod"/>
            </a:pPr>
            <a:r>
              <a:rPr lang="de-DE" dirty="0"/>
              <a:t>Indem sie den Kernel des Host-Betriebssystems teilen.</a:t>
            </a:r>
          </a:p>
          <a:p>
            <a:r>
              <a:rPr lang="de-DE" b="1" dirty="0"/>
              <a:t>Korrekte Antwort(en)</a:t>
            </a:r>
            <a:r>
              <a:rPr lang="de-DE" dirty="0"/>
              <a:t>: 1, 3</a:t>
            </a:r>
          </a:p>
          <a:p>
            <a:pPr marL="158750" indent="0">
              <a:buNone/>
            </a:pPr>
            <a:endParaRPr lang="de-DE" dirty="0"/>
          </a:p>
          <a:p>
            <a:pPr>
              <a:buFont typeface="Arial" panose="020B0604020202020204" pitchFamily="34" charset="0"/>
              <a:buChar char="•"/>
            </a:pPr>
            <a:r>
              <a:rPr lang="de-DE" b="1" dirty="0"/>
              <a:t>Antwort 1 (Richtig)</a:t>
            </a:r>
            <a:r>
              <a:rPr lang="de-DE" dirty="0"/>
              <a:t>: Docker-Container enthalten alle notwendigen Komponenten und Konfigurationen, um eine Anwendung auszuführen, einschließlich des Anwendungscodes, der Laufzeitumgebung und der Bibliotheken. Dies stellt sicher, dass die Anwendung in einer konsistenten Umgebung ausgeführt wird, unabhängig davon, wo der Container bereitgestellt wird.</a:t>
            </a:r>
          </a:p>
          <a:p>
            <a:pPr>
              <a:buFont typeface="Arial" panose="020B0604020202020204" pitchFamily="34" charset="0"/>
              <a:buChar char="•"/>
            </a:pPr>
            <a:r>
              <a:rPr lang="de-DE" b="1" dirty="0"/>
              <a:t>Antwort 2 (Falsch)</a:t>
            </a:r>
            <a:r>
              <a:rPr lang="de-DE" dirty="0"/>
              <a:t>: Docker-Container führen kein vollständiges Betriebssystem innerhalb des Containers aus. Stattdessen teilen sie sich den Kernel des Host-Betriebssystems, was sie leichtgewichtig und portabel macht.</a:t>
            </a:r>
          </a:p>
          <a:p>
            <a:pPr>
              <a:buFont typeface="Arial" panose="020B0604020202020204" pitchFamily="34" charset="0"/>
              <a:buChar char="•"/>
            </a:pPr>
            <a:r>
              <a:rPr lang="de-DE" b="1" dirty="0"/>
              <a:t>Antwort 3 (Richtig)</a:t>
            </a:r>
            <a:r>
              <a:rPr lang="de-DE" dirty="0"/>
              <a:t>: Docker-Container teilen sich den Kernel des Host-Betriebssystems, was sie leichtgewichtig macht und die Portabilität erhöht, da sie nicht auf ein spezifisches Betriebssystem angewiesen sind.</a:t>
            </a:r>
          </a:p>
          <a:p>
            <a:pPr marL="158750" indent="0">
              <a:buNone/>
            </a:pPr>
            <a:endParaRPr lang="de-DE" dirty="0"/>
          </a:p>
        </p:txBody>
      </p:sp>
    </p:spTree>
    <p:extLst>
      <p:ext uri="{BB962C8B-B14F-4D97-AF65-F5344CB8AC3E}">
        <p14:creationId xmlns:p14="http://schemas.microsoft.com/office/powerpoint/2010/main" val="10763912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r>
              <a:rPr lang="de-DE" b="1" dirty="0"/>
              <a:t>Frage 5: Welche der folgenden Vorteile bieten Docker-Container?</a:t>
            </a:r>
          </a:p>
          <a:p>
            <a:pPr>
              <a:buFont typeface="+mj-lt"/>
              <a:buAutoNum type="arabicPeriod"/>
            </a:pPr>
            <a:r>
              <a:rPr lang="de-DE" dirty="0"/>
              <a:t>Leichtgewichtig und effiziente Ressourcennutzung.</a:t>
            </a:r>
          </a:p>
          <a:p>
            <a:pPr>
              <a:buFont typeface="+mj-lt"/>
              <a:buAutoNum type="arabicPeriod"/>
            </a:pPr>
            <a:r>
              <a:rPr lang="de-DE" dirty="0"/>
              <a:t>Starke Isolation mit separaten Betriebssystemen.</a:t>
            </a:r>
          </a:p>
          <a:p>
            <a:pPr>
              <a:buFont typeface="+mj-lt"/>
              <a:buAutoNum type="arabicPeriod"/>
            </a:pPr>
            <a:r>
              <a:rPr lang="de-DE" dirty="0"/>
              <a:t>Einfache horizontale Skalierung von Anwendungen.</a:t>
            </a:r>
          </a:p>
          <a:p>
            <a:r>
              <a:rPr lang="de-DE" b="1" dirty="0"/>
              <a:t>Korrekte Antwort(en)</a:t>
            </a:r>
            <a:r>
              <a:rPr lang="de-DE" dirty="0"/>
              <a:t>: 1, 3</a:t>
            </a:r>
          </a:p>
          <a:p>
            <a:pPr marL="158750" indent="0">
              <a:buNone/>
            </a:pPr>
            <a:endParaRPr lang="de-DE" dirty="0"/>
          </a:p>
          <a:p>
            <a:pPr>
              <a:buFont typeface="Arial" panose="020B0604020202020204" pitchFamily="34" charset="0"/>
              <a:buChar char="•"/>
            </a:pPr>
            <a:r>
              <a:rPr lang="de-DE" b="1" dirty="0"/>
              <a:t>Antwort 1 (Richtig)</a:t>
            </a:r>
            <a:r>
              <a:rPr lang="de-DE" dirty="0"/>
              <a:t>: Docker-Container sind leichtgewichtig, da sie sich den Kernel des Host-Betriebssystems teilen und keine vollständige </a:t>
            </a:r>
            <a:r>
              <a:rPr lang="de-DE" dirty="0" err="1"/>
              <a:t>Betriebssystemvirtualisierung</a:t>
            </a:r>
            <a:r>
              <a:rPr lang="de-DE" dirty="0"/>
              <a:t> benötigen. Dies führt zu einer effizienteren Ressourcennutzung im Vergleich zu virtuellen Maschinen.</a:t>
            </a:r>
          </a:p>
          <a:p>
            <a:pPr>
              <a:buFont typeface="Arial" panose="020B0604020202020204" pitchFamily="34" charset="0"/>
              <a:buChar char="•"/>
            </a:pPr>
            <a:r>
              <a:rPr lang="de-DE" b="1" dirty="0"/>
              <a:t>Antwort 2 (Falsch)</a:t>
            </a:r>
            <a:r>
              <a:rPr lang="de-DE" dirty="0"/>
              <a:t>: Docker-Container bieten Isolation, aber sie teilen sich den Kernel des Host-Betriebssystems und haben daher nicht die gleiche starke Isolation wie virtuelle Maschinen, die separate Betriebssysteme verwenden.</a:t>
            </a:r>
          </a:p>
          <a:p>
            <a:pPr>
              <a:buFont typeface="Arial" panose="020B0604020202020204" pitchFamily="34" charset="0"/>
              <a:buChar char="•"/>
            </a:pPr>
            <a:r>
              <a:rPr lang="de-DE" b="1" dirty="0"/>
              <a:t>Antwort 3 (Richtig)</a:t>
            </a:r>
            <a:r>
              <a:rPr lang="de-DE" dirty="0"/>
              <a:t>: Docker-Container können einfach horizontal skaliert werden, indem zusätzliche Container-Instanzen erstellt werden. Dies ermöglicht es, Anwendungen schnell und effizient an unterschiedliche Lastanforderungen anzupassen.</a:t>
            </a:r>
          </a:p>
          <a:p>
            <a:pPr marL="158750" indent="0">
              <a:buNone/>
            </a:pPr>
            <a:endParaRPr lang="de-DE" dirty="0"/>
          </a:p>
        </p:txBody>
      </p:sp>
    </p:spTree>
    <p:extLst>
      <p:ext uri="{BB962C8B-B14F-4D97-AF65-F5344CB8AC3E}">
        <p14:creationId xmlns:p14="http://schemas.microsoft.com/office/powerpoint/2010/main" val="2950011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4DEA99D1-3A41-BE7E-A245-FD2C71AC683C}"/>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8A8395A9-8AE1-DCF0-D538-F0BB457EAA5C}"/>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Betriebssystem    </a:t>
            </a:r>
          </a:p>
          <a:p>
            <a:pPr marL="0" lvl="0" indent="0" algn="l" rtl="0">
              <a:spcBef>
                <a:spcPts val="0"/>
              </a:spcBef>
              <a:spcAft>
                <a:spcPts val="0"/>
              </a:spcAft>
              <a:buNone/>
            </a:pPr>
            <a:r>
              <a:rPr lang="de-DE" dirty="0"/>
              <a:t>Container:        </a:t>
            </a:r>
          </a:p>
          <a:p>
            <a:pPr marL="0" lvl="0" indent="0" algn="l" rtl="0">
              <a:spcBef>
                <a:spcPts val="0"/>
              </a:spcBef>
              <a:spcAft>
                <a:spcPts val="0"/>
              </a:spcAft>
              <a:buNone/>
            </a:pPr>
            <a:r>
              <a:rPr lang="de-DE" dirty="0"/>
              <a:t>A: Container virtualisieren das Betriebssystem selbst.        </a:t>
            </a:r>
          </a:p>
          <a:p>
            <a:pPr marL="0" lvl="0" indent="0" algn="l" rtl="0">
              <a:spcBef>
                <a:spcPts val="0"/>
              </a:spcBef>
              <a:spcAft>
                <a:spcPts val="0"/>
              </a:spcAft>
              <a:buNone/>
            </a:pPr>
            <a:r>
              <a:rPr lang="de-DE" dirty="0"/>
              <a:t>B: Sie nutzen den Kernel des Host-Betriebssystems gemeinsam.        </a:t>
            </a:r>
          </a:p>
          <a:p>
            <a:pPr marL="0" lvl="0" indent="0" algn="l" rtl="0">
              <a:spcBef>
                <a:spcPts val="0"/>
              </a:spcBef>
              <a:spcAft>
                <a:spcPts val="0"/>
              </a:spcAft>
              <a:buNone/>
            </a:pPr>
            <a:r>
              <a:rPr lang="de-DE" dirty="0"/>
              <a:t>C: Dies führt zu leichtgewichtigen Instanzen, die nur die Anwendung und ihre Bibliotheken enthalten.    </a:t>
            </a:r>
          </a:p>
          <a:p>
            <a:pPr marL="0" lvl="0" indent="0" algn="l" rtl="0">
              <a:spcBef>
                <a:spcPts val="0"/>
              </a:spcBef>
              <a:spcAft>
                <a:spcPts val="0"/>
              </a:spcAft>
              <a:buNone/>
            </a:pPr>
            <a:r>
              <a:rPr lang="de-DE" dirty="0"/>
              <a:t>VMs:        </a:t>
            </a:r>
          </a:p>
          <a:p>
            <a:pPr marL="0" lvl="0" indent="0" algn="l" rtl="0">
              <a:spcBef>
                <a:spcPts val="0"/>
              </a:spcBef>
              <a:spcAft>
                <a:spcPts val="0"/>
              </a:spcAft>
              <a:buNone/>
            </a:pPr>
            <a:r>
              <a:rPr lang="de-DE" dirty="0"/>
              <a:t>A: VMs verwenden einen Hypervisor zur Virtualisierung der physischen Hardware.       </a:t>
            </a:r>
          </a:p>
          <a:p>
            <a:pPr marL="0" lvl="0" indent="0" algn="l" rtl="0">
              <a:spcBef>
                <a:spcPts val="0"/>
              </a:spcBef>
              <a:spcAft>
                <a:spcPts val="0"/>
              </a:spcAft>
              <a:buNone/>
            </a:pPr>
            <a:r>
              <a:rPr lang="de-DE" dirty="0"/>
              <a:t> B: Jede VM führt ihr eigenes Gastbetriebssystem aus.       </a:t>
            </a:r>
          </a:p>
          <a:p>
            <a:pPr marL="0" lvl="0" indent="0" algn="l" rtl="0">
              <a:spcBef>
                <a:spcPts val="0"/>
              </a:spcBef>
              <a:spcAft>
                <a:spcPts val="0"/>
              </a:spcAft>
              <a:buNone/>
            </a:pPr>
            <a:r>
              <a:rPr lang="de-DE" dirty="0"/>
              <a:t>C: Diese Konfiguration macht VMs schwerer, da sie sowohl das Betriebssystem als auch die notwendige Hardware-Emulation enthalten.</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Sicherheit    </a:t>
            </a:r>
          </a:p>
          <a:p>
            <a:pPr marL="0" lvl="0" indent="0" algn="l" rtl="0">
              <a:spcBef>
                <a:spcPts val="0"/>
              </a:spcBef>
              <a:spcAft>
                <a:spcPts val="0"/>
              </a:spcAft>
              <a:buNone/>
            </a:pPr>
            <a:r>
              <a:rPr lang="de-DE" dirty="0"/>
              <a:t>Container:        </a:t>
            </a:r>
          </a:p>
          <a:p>
            <a:pPr marL="0" lvl="0" indent="0" algn="l" rtl="0">
              <a:spcBef>
                <a:spcPts val="0"/>
              </a:spcBef>
              <a:spcAft>
                <a:spcPts val="0"/>
              </a:spcAft>
              <a:buNone/>
            </a:pPr>
            <a:r>
              <a:rPr lang="de-DE" dirty="0"/>
              <a:t>A: Container teilen sich den Kernel des Host-Betriebssystems.        </a:t>
            </a:r>
          </a:p>
          <a:p>
            <a:pPr marL="0" lvl="0" indent="0" algn="l" rtl="0">
              <a:spcBef>
                <a:spcPts val="0"/>
              </a:spcBef>
              <a:spcAft>
                <a:spcPts val="0"/>
              </a:spcAft>
              <a:buNone/>
            </a:pPr>
            <a:r>
              <a:rPr lang="de-DE" dirty="0"/>
              <a:t>B: Dies birgt potenzielle Sicherheitsrisiken, da Ressourcen und Abhängigkeiten gemeinsam genutzt werden.        </a:t>
            </a:r>
          </a:p>
          <a:p>
            <a:pPr marL="0" lvl="0" indent="0" algn="l" rtl="0">
              <a:spcBef>
                <a:spcPts val="0"/>
              </a:spcBef>
              <a:spcAft>
                <a:spcPts val="0"/>
              </a:spcAft>
              <a:buNone/>
            </a:pPr>
            <a:r>
              <a:rPr lang="de-DE" dirty="0"/>
              <a:t>C: Daher können Container im Vergleich zu VMs eine schwächere Isolierung aufweisen.    </a:t>
            </a:r>
          </a:p>
          <a:p>
            <a:pPr marL="0" lvl="0" indent="0" algn="l" rtl="0">
              <a:spcBef>
                <a:spcPts val="0"/>
              </a:spcBef>
              <a:spcAft>
                <a:spcPts val="0"/>
              </a:spcAft>
              <a:buNone/>
            </a:pPr>
            <a:r>
              <a:rPr lang="de-DE" dirty="0"/>
              <a:t>VMs:        </a:t>
            </a:r>
          </a:p>
          <a:p>
            <a:pPr marL="0" lvl="0" indent="0" algn="l" rtl="0">
              <a:spcBef>
                <a:spcPts val="0"/>
              </a:spcBef>
              <a:spcAft>
                <a:spcPts val="0"/>
              </a:spcAft>
              <a:buNone/>
            </a:pPr>
            <a:r>
              <a:rPr lang="de-DE" dirty="0"/>
              <a:t>A: VMs bieten eine starke Isolierung, da jede ihr eigenes Betriebssystem hat.        </a:t>
            </a:r>
          </a:p>
          <a:p>
            <a:pPr marL="0" lvl="0" indent="0" algn="l" rtl="0">
              <a:spcBef>
                <a:spcPts val="0"/>
              </a:spcBef>
              <a:spcAft>
                <a:spcPts val="0"/>
              </a:spcAft>
              <a:buNone/>
            </a:pPr>
            <a:r>
              <a:rPr lang="de-DE" dirty="0"/>
              <a:t>B: Dies erhöht die Sicherheit, da eine direkte Interaktion mit dem Host-Kernel verhindert wird.        </a:t>
            </a:r>
          </a:p>
          <a:p>
            <a:pPr marL="0" lvl="0" indent="0" algn="l" rtl="0">
              <a:spcBef>
                <a:spcPts val="0"/>
              </a:spcBef>
              <a:spcAft>
                <a:spcPts val="0"/>
              </a:spcAft>
              <a:buNone/>
            </a:pPr>
            <a:r>
              <a:rPr lang="de-DE" dirty="0"/>
              <a:t>C: Infolgedessen bieten VMs eine bessere Sicherheitsisolierung.</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Leistung    </a:t>
            </a:r>
          </a:p>
          <a:p>
            <a:pPr marL="0" lvl="0" indent="0" algn="l" rtl="0">
              <a:spcBef>
                <a:spcPts val="0"/>
              </a:spcBef>
              <a:spcAft>
                <a:spcPts val="0"/>
              </a:spcAft>
              <a:buNone/>
            </a:pPr>
            <a:r>
              <a:rPr lang="de-DE" dirty="0"/>
              <a:t>Container:        </a:t>
            </a:r>
          </a:p>
          <a:p>
            <a:pPr marL="0" lvl="0" indent="0" algn="l" rtl="0">
              <a:spcBef>
                <a:spcPts val="0"/>
              </a:spcBef>
              <a:spcAft>
                <a:spcPts val="0"/>
              </a:spcAft>
              <a:buNone/>
            </a:pPr>
            <a:r>
              <a:rPr lang="de-DE" dirty="0"/>
              <a:t>A: Container sind leichtgewichtig und verbrauchen weniger Ressourcen.        </a:t>
            </a:r>
          </a:p>
          <a:p>
            <a:pPr marL="0" lvl="0" indent="0" algn="l" rtl="0">
              <a:spcBef>
                <a:spcPts val="0"/>
              </a:spcBef>
              <a:spcAft>
                <a:spcPts val="0"/>
              </a:spcAft>
              <a:buNone/>
            </a:pPr>
            <a:r>
              <a:rPr lang="de-DE" dirty="0"/>
              <a:t>B: Sie benötigen kein vollständiges Betriebssystem, was zu einer besseren Leistungseffizienz führt.        </a:t>
            </a:r>
          </a:p>
          <a:p>
            <a:pPr marL="0" lvl="0" indent="0" algn="l" rtl="0">
              <a:spcBef>
                <a:spcPts val="0"/>
              </a:spcBef>
              <a:spcAft>
                <a:spcPts val="0"/>
              </a:spcAft>
              <a:buNone/>
            </a:pPr>
            <a:r>
              <a:rPr lang="de-DE" dirty="0"/>
              <a:t>C: Daher weisen Container in der Regel eine höhere Leistungseffizienz auf.    </a:t>
            </a:r>
          </a:p>
          <a:p>
            <a:pPr marL="0" lvl="0" indent="0" algn="l" rtl="0">
              <a:spcBef>
                <a:spcPts val="0"/>
              </a:spcBef>
              <a:spcAft>
                <a:spcPts val="0"/>
              </a:spcAft>
              <a:buNone/>
            </a:pPr>
            <a:r>
              <a:rPr lang="de-DE" dirty="0"/>
              <a:t>VMs:        </a:t>
            </a:r>
          </a:p>
          <a:p>
            <a:pPr marL="0" lvl="0" indent="0" algn="l" rtl="0">
              <a:spcBef>
                <a:spcPts val="0"/>
              </a:spcBef>
              <a:spcAft>
                <a:spcPts val="0"/>
              </a:spcAft>
              <a:buNone/>
            </a:pPr>
            <a:r>
              <a:rPr lang="de-DE" dirty="0"/>
              <a:t>A: VMs sind ressourcenintensiver, da sie das Betriebssystem vollständig virtualisieren.        </a:t>
            </a:r>
          </a:p>
          <a:p>
            <a:pPr marL="0" lvl="0" indent="0" algn="l" rtl="0">
              <a:spcBef>
                <a:spcPts val="0"/>
              </a:spcBef>
              <a:spcAft>
                <a:spcPts val="0"/>
              </a:spcAft>
              <a:buNone/>
            </a:pPr>
            <a:r>
              <a:rPr lang="de-DE" dirty="0"/>
              <a:t>B: Dies führt zu einer höheren Speicher- und CPU-Nutzung.        </a:t>
            </a:r>
          </a:p>
          <a:p>
            <a:pPr marL="0" lvl="0" indent="0" algn="l" rtl="0">
              <a:spcBef>
                <a:spcPts val="0"/>
              </a:spcBef>
              <a:spcAft>
                <a:spcPts val="0"/>
              </a:spcAft>
              <a:buNone/>
            </a:pPr>
            <a:r>
              <a:rPr lang="de-DE" dirty="0"/>
              <a:t>C: Daher weisen VMs im Vergleich zu Containern in der Regel eine geringere Leistungseffizienz auf.</a:t>
            </a:r>
          </a:p>
        </p:txBody>
      </p:sp>
      <p:sp>
        <p:nvSpPr>
          <p:cNvPr id="307" name="Google Shape;307;g2ccb1a49c31_0_0:notes">
            <a:extLst>
              <a:ext uri="{FF2B5EF4-FFF2-40B4-BE49-F238E27FC236}">
                <a16:creationId xmlns:a16="http://schemas.microsoft.com/office/drawing/2014/main" id="{DEE80FA3-C27B-3A3F-2CC3-D802E9BB3C4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158964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A7DBE1E8-FF36-11D8-D237-2B951A10C7F6}"/>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219F2732-FB81-7C2A-FDF3-108F2A2174CA}"/>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158750" indent="0">
              <a:buNone/>
            </a:pPr>
            <a:r>
              <a:rPr lang="de-DE" b="1" dirty="0"/>
              <a:t>Docker </a:t>
            </a:r>
            <a:r>
              <a:rPr lang="de-DE" b="1" dirty="0" err="1"/>
              <a:t>Compose</a:t>
            </a:r>
            <a:endParaRPr lang="de-DE" b="1" dirty="0"/>
          </a:p>
          <a:p>
            <a:r>
              <a:rPr lang="de-DE" b="1" dirty="0"/>
              <a:t>Definition</a:t>
            </a:r>
          </a:p>
          <a:p>
            <a:pPr>
              <a:buFont typeface="Arial" panose="020B0604020202020204" pitchFamily="34" charset="0"/>
              <a:buChar char="•"/>
            </a:pPr>
            <a:r>
              <a:rPr lang="de-DE" b="1" dirty="0"/>
              <a:t>Erklärung</a:t>
            </a:r>
            <a:r>
              <a:rPr lang="de-DE" dirty="0"/>
              <a:t>: Docker </a:t>
            </a:r>
            <a:r>
              <a:rPr lang="de-DE" dirty="0" err="1"/>
              <a:t>Compose</a:t>
            </a:r>
            <a:r>
              <a:rPr lang="de-DE" dirty="0"/>
              <a:t> ist ein Tool zum Definieren und Ausführen von Multi-Container-Docker-Anwendungen.</a:t>
            </a:r>
          </a:p>
          <a:p>
            <a:pPr>
              <a:buFont typeface="Arial" panose="020B0604020202020204" pitchFamily="34" charset="0"/>
              <a:buChar char="•"/>
            </a:pPr>
            <a:r>
              <a:rPr lang="de-DE" b="1" dirty="0"/>
              <a:t>A</a:t>
            </a:r>
            <a:r>
              <a:rPr lang="de-DE" dirty="0"/>
              <a:t>: Es verwendet eine YAML-Datei, um die Dienste, Netzwerke und </a:t>
            </a:r>
            <a:r>
              <a:rPr lang="de-DE" dirty="0" err="1"/>
              <a:t>Volumes</a:t>
            </a:r>
            <a:r>
              <a:rPr lang="de-DE" dirty="0"/>
              <a:t> zu spezifizieren, die von der Anwendung benötigt werden.</a:t>
            </a:r>
          </a:p>
          <a:p>
            <a:pPr>
              <a:buFont typeface="Arial" panose="020B0604020202020204" pitchFamily="34" charset="0"/>
              <a:buChar char="•"/>
            </a:pPr>
            <a:r>
              <a:rPr lang="de-DE" b="1" dirty="0"/>
              <a:t>B</a:t>
            </a:r>
            <a:r>
              <a:rPr lang="de-DE" dirty="0"/>
              <a:t>: Entwickler können mehrere Container als Teil einer einzigen Anwendung definieren und orchestrieren.</a:t>
            </a:r>
          </a:p>
          <a:p>
            <a:pPr>
              <a:buFont typeface="Arial" panose="020B0604020202020204" pitchFamily="34" charset="0"/>
              <a:buChar char="•"/>
            </a:pPr>
            <a:r>
              <a:rPr lang="de-DE" b="1" dirty="0"/>
              <a:t>C</a:t>
            </a:r>
            <a:r>
              <a:rPr lang="de-DE" dirty="0"/>
              <a:t>: Dies vereinfacht die Verwaltung und Bereitstellung komplexer Anwendungen.</a:t>
            </a:r>
          </a:p>
          <a:p>
            <a:r>
              <a:rPr lang="de-DE" b="1" dirty="0"/>
              <a:t>Hauptfunktionen</a:t>
            </a:r>
          </a:p>
          <a:p>
            <a:pPr>
              <a:buFont typeface="Arial" panose="020B0604020202020204" pitchFamily="34" charset="0"/>
              <a:buChar char="•"/>
            </a:pPr>
            <a:r>
              <a:rPr lang="de-DE" b="1" dirty="0"/>
              <a:t>Multi-Container-Orchestrierung</a:t>
            </a:r>
            <a:endParaRPr lang="de-DE" dirty="0"/>
          </a:p>
          <a:p>
            <a:pPr marL="742950" lvl="1" indent="-285750">
              <a:buFont typeface="Arial" panose="020B0604020202020204" pitchFamily="34" charset="0"/>
              <a:buChar char="•"/>
            </a:pPr>
            <a:r>
              <a:rPr lang="de-DE" b="1" dirty="0"/>
              <a:t>Erklärung</a:t>
            </a:r>
            <a:r>
              <a:rPr lang="de-DE" dirty="0"/>
              <a:t>: Docker </a:t>
            </a:r>
            <a:r>
              <a:rPr lang="de-DE" dirty="0" err="1"/>
              <a:t>Compose</a:t>
            </a:r>
            <a:r>
              <a:rPr lang="de-DE" dirty="0"/>
              <a:t> ermöglicht die Definition und Verwaltung </a:t>
            </a:r>
            <a:r>
              <a:rPr lang="de-DE" b="1" dirty="0"/>
              <a:t>mehrerer Container als Teil einer einzigen Anwendung.</a:t>
            </a:r>
          </a:p>
          <a:p>
            <a:pPr marL="742950" lvl="1" indent="-285750">
              <a:buFont typeface="Arial" panose="020B0604020202020204" pitchFamily="34" charset="0"/>
              <a:buChar char="•"/>
            </a:pPr>
            <a:r>
              <a:rPr lang="de-DE" b="1" dirty="0"/>
              <a:t>A</a:t>
            </a:r>
            <a:r>
              <a:rPr lang="de-DE" dirty="0"/>
              <a:t>: Jeder Dienst in der Anwendung wird als separater Container definiert.</a:t>
            </a:r>
          </a:p>
          <a:p>
            <a:pPr marL="742950" lvl="1" indent="-285750">
              <a:buFont typeface="Arial" panose="020B0604020202020204" pitchFamily="34" charset="0"/>
              <a:buChar char="•"/>
            </a:pPr>
            <a:r>
              <a:rPr lang="de-DE" b="1" dirty="0"/>
              <a:t>B</a:t>
            </a:r>
            <a:r>
              <a:rPr lang="de-DE" dirty="0"/>
              <a:t>: Diese Container können miteinander kommunizieren und gemeinsam genutzte Ressourcen verwenden.</a:t>
            </a:r>
          </a:p>
          <a:p>
            <a:pPr marL="742950" lvl="1" indent="-285750">
              <a:buFont typeface="Arial" panose="020B0604020202020204" pitchFamily="34" charset="0"/>
              <a:buChar char="•"/>
            </a:pPr>
            <a:r>
              <a:rPr lang="de-DE" b="1" dirty="0"/>
              <a:t>C</a:t>
            </a:r>
            <a:r>
              <a:rPr lang="de-DE" dirty="0"/>
              <a:t>: Dies erleichtert die Entwicklung und Bereitstellung von Anwendungen, die aus mehreren Diensten bestehen.</a:t>
            </a:r>
          </a:p>
          <a:p>
            <a:pPr>
              <a:buFont typeface="Arial" panose="020B0604020202020204" pitchFamily="34" charset="0"/>
              <a:buChar char="•"/>
            </a:pPr>
            <a:r>
              <a:rPr lang="de-DE" b="1" dirty="0"/>
              <a:t>YAML-Konfigurationsdatei</a:t>
            </a:r>
            <a:endParaRPr lang="de-DE" dirty="0"/>
          </a:p>
          <a:p>
            <a:pPr marL="742950" lvl="1" indent="-285750">
              <a:buFont typeface="Arial" panose="020B0604020202020204" pitchFamily="34" charset="0"/>
              <a:buChar char="•"/>
            </a:pPr>
            <a:r>
              <a:rPr lang="de-DE" b="1" dirty="0"/>
              <a:t>Erklärung</a:t>
            </a:r>
            <a:r>
              <a:rPr lang="de-DE" dirty="0"/>
              <a:t>: Docker </a:t>
            </a:r>
            <a:r>
              <a:rPr lang="de-DE" dirty="0" err="1"/>
              <a:t>Compose</a:t>
            </a:r>
            <a:r>
              <a:rPr lang="de-DE" dirty="0"/>
              <a:t> verwendet eine YAML-Datei (</a:t>
            </a:r>
            <a:r>
              <a:rPr lang="de-DE" dirty="0" err="1"/>
              <a:t>docker-compose.yml</a:t>
            </a:r>
            <a:r>
              <a:rPr lang="de-DE" dirty="0"/>
              <a:t>), um die Konfiguration der Anwendung zu definieren.</a:t>
            </a:r>
          </a:p>
          <a:p>
            <a:pPr marL="742950" lvl="1" indent="-285750">
              <a:buFont typeface="Arial" panose="020B0604020202020204" pitchFamily="34" charset="0"/>
              <a:buChar char="•"/>
            </a:pPr>
            <a:r>
              <a:rPr lang="de-DE" b="1" dirty="0"/>
              <a:t>A</a:t>
            </a:r>
            <a:r>
              <a:rPr lang="de-DE" dirty="0"/>
              <a:t>: Die YAML-Datei spezifiziert die Dienste, Netzwerke und </a:t>
            </a:r>
            <a:r>
              <a:rPr lang="de-DE" dirty="0" err="1"/>
              <a:t>Volumes</a:t>
            </a:r>
            <a:r>
              <a:rPr lang="de-DE" dirty="0"/>
              <a:t>, die von der Anwendung benötigt werden.</a:t>
            </a:r>
          </a:p>
          <a:p>
            <a:pPr marL="742950" lvl="1" indent="-285750">
              <a:buFont typeface="Arial" panose="020B0604020202020204" pitchFamily="34" charset="0"/>
              <a:buChar char="•"/>
            </a:pPr>
            <a:r>
              <a:rPr lang="de-DE" b="1" dirty="0"/>
              <a:t>B</a:t>
            </a:r>
            <a:r>
              <a:rPr lang="de-DE" dirty="0"/>
              <a:t>: Entwickler können Umgebungsvariablen, Ports und Abhängigkeiten zwischen Diensten definieren.</a:t>
            </a:r>
          </a:p>
          <a:p>
            <a:pPr marL="742950" lvl="1" indent="-285750">
              <a:buFont typeface="Arial" panose="020B0604020202020204" pitchFamily="34" charset="0"/>
              <a:buChar char="•"/>
            </a:pPr>
            <a:r>
              <a:rPr lang="de-DE" b="1" dirty="0"/>
              <a:t>C</a:t>
            </a:r>
            <a:r>
              <a:rPr lang="de-DE" dirty="0"/>
              <a:t>: Dies stellt sicher, dass die Anwendung konsistent und reproduzierbar konfiguriert ist.</a:t>
            </a:r>
          </a:p>
          <a:p>
            <a:pPr>
              <a:buFont typeface="Arial" panose="020B0604020202020204" pitchFamily="34" charset="0"/>
              <a:buChar char="•"/>
            </a:pPr>
            <a:r>
              <a:rPr lang="de-DE" b="1" dirty="0"/>
              <a:t>Einfache Befehle</a:t>
            </a:r>
            <a:endParaRPr lang="de-DE" dirty="0"/>
          </a:p>
          <a:p>
            <a:pPr marL="742950" lvl="1" indent="-285750">
              <a:buFont typeface="Arial" panose="020B0604020202020204" pitchFamily="34" charset="0"/>
              <a:buChar char="•"/>
            </a:pPr>
            <a:r>
              <a:rPr lang="de-DE" b="1" dirty="0"/>
              <a:t>Erklärung</a:t>
            </a:r>
            <a:r>
              <a:rPr lang="de-DE" dirty="0"/>
              <a:t>: Docker </a:t>
            </a:r>
            <a:r>
              <a:rPr lang="de-DE" dirty="0" err="1"/>
              <a:t>Compose</a:t>
            </a:r>
            <a:r>
              <a:rPr lang="de-DE" dirty="0"/>
              <a:t> bietet einfache Befehle zur Verwaltung der Anwendung.</a:t>
            </a:r>
          </a:p>
          <a:p>
            <a:pPr marL="742950" lvl="1" indent="-285750">
              <a:buFont typeface="Arial" panose="020B0604020202020204" pitchFamily="34" charset="0"/>
              <a:buChar char="•"/>
            </a:pPr>
            <a:r>
              <a:rPr lang="de-DE" b="1" dirty="0"/>
              <a:t>A</a:t>
            </a:r>
            <a:r>
              <a:rPr lang="de-DE" dirty="0"/>
              <a:t>: </a:t>
            </a:r>
            <a:r>
              <a:rPr lang="de-DE" dirty="0" err="1"/>
              <a:t>docker-compose</a:t>
            </a:r>
            <a:r>
              <a:rPr lang="de-DE" dirty="0"/>
              <a:t> </a:t>
            </a:r>
            <a:r>
              <a:rPr lang="de-DE" dirty="0" err="1"/>
              <a:t>up</a:t>
            </a:r>
            <a:r>
              <a:rPr lang="de-DE" dirty="0"/>
              <a:t> startet alle definierten Dienste.</a:t>
            </a:r>
          </a:p>
          <a:p>
            <a:pPr marL="742950" lvl="1" indent="-285750">
              <a:buFont typeface="Arial" panose="020B0604020202020204" pitchFamily="34" charset="0"/>
              <a:buChar char="•"/>
            </a:pPr>
            <a:r>
              <a:rPr lang="de-DE" b="1" dirty="0"/>
              <a:t>B</a:t>
            </a:r>
            <a:r>
              <a:rPr lang="de-DE" dirty="0"/>
              <a:t>: </a:t>
            </a:r>
            <a:r>
              <a:rPr lang="de-DE" dirty="0" err="1"/>
              <a:t>docker-compose</a:t>
            </a:r>
            <a:r>
              <a:rPr lang="de-DE" dirty="0"/>
              <a:t> down stoppt und entfernt alle laufenden Container.</a:t>
            </a:r>
          </a:p>
          <a:p>
            <a:pPr marL="742950" lvl="1" indent="-285750">
              <a:buFont typeface="Arial" panose="020B0604020202020204" pitchFamily="34" charset="0"/>
              <a:buChar char="•"/>
            </a:pPr>
            <a:r>
              <a:rPr lang="de-DE" b="1" dirty="0"/>
              <a:t>C</a:t>
            </a:r>
            <a:r>
              <a:rPr lang="de-DE" dirty="0"/>
              <a:t>: Diese Befehle erleichtern die Verwaltung und Orchestrierung der Anwendung.</a:t>
            </a:r>
          </a:p>
          <a:p>
            <a:r>
              <a:rPr lang="de-DE" b="1" dirty="0"/>
              <a:t>Vorteile</a:t>
            </a:r>
          </a:p>
          <a:p>
            <a:pPr>
              <a:buFont typeface="Arial" panose="020B0604020202020204" pitchFamily="34" charset="0"/>
              <a:buChar char="•"/>
            </a:pPr>
            <a:r>
              <a:rPr lang="de-DE" b="1" dirty="0"/>
              <a:t>Vereinfachte Entwicklung</a:t>
            </a:r>
            <a:endParaRPr lang="de-DE" dirty="0"/>
          </a:p>
          <a:p>
            <a:pPr marL="742950" lvl="1" indent="-285750">
              <a:buFont typeface="Arial" panose="020B0604020202020204" pitchFamily="34" charset="0"/>
              <a:buChar char="•"/>
            </a:pPr>
            <a:r>
              <a:rPr lang="de-DE" b="1" dirty="0"/>
              <a:t>Erklärung</a:t>
            </a:r>
            <a:r>
              <a:rPr lang="de-DE" dirty="0"/>
              <a:t>: Docker </a:t>
            </a:r>
            <a:r>
              <a:rPr lang="de-DE" dirty="0" err="1"/>
              <a:t>Compose</a:t>
            </a:r>
            <a:r>
              <a:rPr lang="de-DE" dirty="0"/>
              <a:t> vereinfacht die Entwicklung von Anwendungen, die aus mehreren Diensten bestehen.</a:t>
            </a:r>
          </a:p>
          <a:p>
            <a:pPr marL="742950" lvl="1" indent="-285750">
              <a:buFont typeface="Arial" panose="020B0604020202020204" pitchFamily="34" charset="0"/>
              <a:buChar char="•"/>
            </a:pPr>
            <a:r>
              <a:rPr lang="de-DE" b="1" dirty="0"/>
              <a:t>A</a:t>
            </a:r>
            <a:r>
              <a:rPr lang="de-DE" dirty="0"/>
              <a:t>: Entwickler können alle Dienste in einer einzigen Datei definieren und orchestrieren.</a:t>
            </a:r>
          </a:p>
          <a:p>
            <a:pPr marL="742950" lvl="1" indent="-285750">
              <a:buFont typeface="Arial" panose="020B0604020202020204" pitchFamily="34" charset="0"/>
              <a:buChar char="•"/>
            </a:pPr>
            <a:r>
              <a:rPr lang="de-DE" b="1" dirty="0"/>
              <a:t>B</a:t>
            </a:r>
            <a:r>
              <a:rPr lang="de-DE" dirty="0"/>
              <a:t>: Dies reduziert den manuellen Aufwand und die Fehleranfälligkeit bei der Einrichtung der Entwicklungsumgebung.</a:t>
            </a:r>
          </a:p>
          <a:p>
            <a:pPr marL="742950" lvl="1" indent="-285750">
              <a:buFont typeface="Arial" panose="020B0604020202020204" pitchFamily="34" charset="0"/>
              <a:buChar char="•"/>
            </a:pPr>
            <a:r>
              <a:rPr lang="de-DE" b="1" dirty="0"/>
              <a:t>C</a:t>
            </a:r>
            <a:r>
              <a:rPr lang="de-DE" dirty="0"/>
              <a:t>: Dadurch wird die Produktivität der Entwickler erhöht.</a:t>
            </a:r>
          </a:p>
          <a:p>
            <a:pPr>
              <a:buFont typeface="Arial" panose="020B0604020202020204" pitchFamily="34" charset="0"/>
              <a:buChar char="•"/>
            </a:pPr>
            <a:r>
              <a:rPr lang="de-DE" b="1" dirty="0"/>
              <a:t>Konsistente Umgebungen</a:t>
            </a:r>
            <a:endParaRPr lang="de-DE" dirty="0"/>
          </a:p>
          <a:p>
            <a:pPr marL="742950" lvl="1" indent="-285750">
              <a:buFont typeface="Arial" panose="020B0604020202020204" pitchFamily="34" charset="0"/>
              <a:buChar char="•"/>
            </a:pPr>
            <a:r>
              <a:rPr lang="de-DE" b="1" dirty="0"/>
              <a:t>Erklärung</a:t>
            </a:r>
            <a:r>
              <a:rPr lang="de-DE" dirty="0"/>
              <a:t>: Docker </a:t>
            </a:r>
            <a:r>
              <a:rPr lang="de-DE" dirty="0" err="1"/>
              <a:t>Compose</a:t>
            </a:r>
            <a:r>
              <a:rPr lang="de-DE" dirty="0"/>
              <a:t> stellt sicher, dass die Anwendung in konsistenten Umgebungen ausgeführt wird.</a:t>
            </a:r>
          </a:p>
          <a:p>
            <a:pPr marL="742950" lvl="1" indent="-285750">
              <a:buFont typeface="Arial" panose="020B0604020202020204" pitchFamily="34" charset="0"/>
              <a:buChar char="•"/>
            </a:pPr>
            <a:r>
              <a:rPr lang="de-DE" b="1" dirty="0"/>
              <a:t>A</a:t>
            </a:r>
            <a:r>
              <a:rPr lang="de-DE" dirty="0"/>
              <a:t>: Die YAML-Datei definiert alle notwendigen Konfigurationen und Abhängigkeiten.</a:t>
            </a:r>
          </a:p>
          <a:p>
            <a:pPr marL="742950" lvl="1" indent="-285750">
              <a:buFont typeface="Arial" panose="020B0604020202020204" pitchFamily="34" charset="0"/>
              <a:buChar char="•"/>
            </a:pPr>
            <a:r>
              <a:rPr lang="de-DE" b="1" dirty="0"/>
              <a:t>B</a:t>
            </a:r>
            <a:r>
              <a:rPr lang="de-DE" dirty="0"/>
              <a:t>: Dies stellt sicher, dass die Anwendung in verschiedenen Umgebungen (z.B. Entwicklung, Test, Produktion) konsistent ausgeführt wird.</a:t>
            </a:r>
          </a:p>
          <a:p>
            <a:pPr marL="742950" lvl="1" indent="-285750">
              <a:buFont typeface="Arial" panose="020B0604020202020204" pitchFamily="34" charset="0"/>
              <a:buChar char="•"/>
            </a:pPr>
            <a:r>
              <a:rPr lang="de-DE" b="1" dirty="0"/>
              <a:t>C</a:t>
            </a:r>
            <a:r>
              <a:rPr lang="de-DE" dirty="0"/>
              <a:t>: Dadurch werden Umgebungsprobleme und Inkompatibilitäten reduziert.</a:t>
            </a:r>
          </a:p>
          <a:p>
            <a:pPr>
              <a:buFont typeface="Arial" panose="020B0604020202020204" pitchFamily="34" charset="0"/>
              <a:buChar char="•"/>
            </a:pPr>
            <a:r>
              <a:rPr lang="de-DE" b="1" dirty="0"/>
              <a:t>Einfache Skalierung</a:t>
            </a:r>
            <a:endParaRPr lang="de-DE" dirty="0"/>
          </a:p>
          <a:p>
            <a:pPr marL="742950" lvl="1" indent="-285750">
              <a:buFont typeface="Arial" panose="020B0604020202020204" pitchFamily="34" charset="0"/>
              <a:buChar char="•"/>
            </a:pPr>
            <a:r>
              <a:rPr lang="de-DE" b="1" dirty="0"/>
              <a:t>Erklärung</a:t>
            </a:r>
            <a:r>
              <a:rPr lang="de-DE" dirty="0"/>
              <a:t>: Docker </a:t>
            </a:r>
            <a:r>
              <a:rPr lang="de-DE" dirty="0" err="1"/>
              <a:t>Compose</a:t>
            </a:r>
            <a:r>
              <a:rPr lang="de-DE" dirty="0"/>
              <a:t> ermöglicht die einfache Skalierung von Diensten.</a:t>
            </a:r>
          </a:p>
          <a:p>
            <a:pPr marL="742950" lvl="1" indent="-285750">
              <a:buFont typeface="Arial" panose="020B0604020202020204" pitchFamily="34" charset="0"/>
              <a:buChar char="•"/>
            </a:pPr>
            <a:r>
              <a:rPr lang="de-DE" b="1" dirty="0"/>
              <a:t>A</a:t>
            </a:r>
            <a:r>
              <a:rPr lang="de-DE" dirty="0"/>
              <a:t>: Entwickler können die Anzahl der Instanzen eines Dienstes mit einem einfachen Befehl erhöhen oder verringern.</a:t>
            </a:r>
          </a:p>
          <a:p>
            <a:pPr marL="742950" lvl="1" indent="-285750">
              <a:buFont typeface="Arial" panose="020B0604020202020204" pitchFamily="34" charset="0"/>
              <a:buChar char="•"/>
            </a:pPr>
            <a:r>
              <a:rPr lang="de-DE" b="1" dirty="0"/>
              <a:t>B</a:t>
            </a:r>
            <a:r>
              <a:rPr lang="de-DE" dirty="0"/>
              <a:t>: </a:t>
            </a:r>
            <a:r>
              <a:rPr lang="de-DE" dirty="0" err="1"/>
              <a:t>docker-compose</a:t>
            </a:r>
            <a:r>
              <a:rPr lang="de-DE" dirty="0"/>
              <a:t> </a:t>
            </a:r>
            <a:r>
              <a:rPr lang="de-DE" dirty="0" err="1"/>
              <a:t>up</a:t>
            </a:r>
            <a:r>
              <a:rPr lang="de-DE" dirty="0"/>
              <a:t> --</a:t>
            </a:r>
            <a:r>
              <a:rPr lang="de-DE" dirty="0" err="1"/>
              <a:t>scale</a:t>
            </a:r>
            <a:r>
              <a:rPr lang="de-DE" dirty="0"/>
              <a:t> &lt;</a:t>
            </a:r>
            <a:r>
              <a:rPr lang="de-DE" dirty="0" err="1"/>
              <a:t>service</a:t>
            </a:r>
            <a:r>
              <a:rPr lang="de-DE" dirty="0"/>
              <a:t>&gt;=&lt;</a:t>
            </a:r>
            <a:r>
              <a:rPr lang="de-DE" dirty="0" err="1"/>
              <a:t>number</a:t>
            </a:r>
            <a:r>
              <a:rPr lang="de-DE" dirty="0"/>
              <a:t>&gt; skaliert den Dienst auf die angegebene Anzahl von Instanzen.</a:t>
            </a:r>
          </a:p>
          <a:p>
            <a:pPr marL="742950" lvl="1" indent="-285750">
              <a:buFont typeface="Arial" panose="020B0604020202020204" pitchFamily="34" charset="0"/>
              <a:buChar char="•"/>
            </a:pPr>
            <a:r>
              <a:rPr lang="de-DE" b="1" dirty="0"/>
              <a:t>C</a:t>
            </a:r>
            <a:r>
              <a:rPr lang="de-DE" dirty="0"/>
              <a:t>: Dies erleichtert die Anpassung der Anwendung an unterschiedliche Lastanforderungen.</a:t>
            </a:r>
          </a:p>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467F0AF7-0FD1-D936-FE07-58B141C6AD0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907649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marL="139700" indent="0">
              <a:buNone/>
            </a:pPr>
            <a:r>
              <a:rPr lang="en-US" dirty="0"/>
              <a:t>Docker Hub</a:t>
            </a:r>
          </a:p>
          <a:p>
            <a:pPr marL="139700" indent="0">
              <a:buNone/>
            </a:pPr>
            <a:endParaRPr lang="en-US" dirty="0"/>
          </a:p>
          <a:p>
            <a:pPr marL="139700" indent="0">
              <a:buNone/>
            </a:pPr>
            <a:r>
              <a:rPr lang="en-US" dirty="0"/>
              <a:t>    Explanation: Docker Hub is a cloud-based registry service for storing and sharing container images.</a:t>
            </a:r>
          </a:p>
          <a:p>
            <a:pPr marL="139700" indent="0">
              <a:buNone/>
            </a:pPr>
            <a:r>
              <a:rPr lang="en-US" dirty="0"/>
              <a:t>    A: Developers can push their container images to Docker Hub.</a:t>
            </a:r>
          </a:p>
          <a:p>
            <a:pPr marL="139700" indent="0">
              <a:buNone/>
            </a:pPr>
            <a:r>
              <a:rPr lang="en-US" dirty="0"/>
              <a:t>    B: These images can be accessed and pulled by others.</a:t>
            </a:r>
          </a:p>
          <a:p>
            <a:pPr marL="139700" indent="0">
              <a:buNone/>
            </a:pPr>
            <a:r>
              <a:rPr lang="en-US" dirty="0"/>
              <a:t>    C: This facilitates collaboration and reuse of container images across different projects.</a:t>
            </a:r>
          </a:p>
          <a:p>
            <a:pPr marL="139700" indent="0">
              <a:buNone/>
            </a:pPr>
            <a:endParaRPr lang="en-US" dirty="0"/>
          </a:p>
          <a:p>
            <a:pPr marL="139700" indent="0">
              <a:buNone/>
            </a:pPr>
            <a:endParaRPr lang="de-DE" dirty="0"/>
          </a:p>
          <a:p>
            <a:endParaRPr lang="de-DE" dirty="0"/>
          </a:p>
        </p:txBody>
      </p:sp>
    </p:spTree>
    <p:extLst>
      <p:ext uri="{BB962C8B-B14F-4D97-AF65-F5344CB8AC3E}">
        <p14:creationId xmlns:p14="http://schemas.microsoft.com/office/powerpoint/2010/main" val="7450988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11F7992E-6C7B-359D-E67E-4B3BD7B110BE}"/>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B6273421-B9E4-BD4F-593C-D6DBF2CBC3AF}"/>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527050" indent="-285750">
              <a:spcBef>
                <a:spcPts val="600"/>
              </a:spcBef>
              <a:buClr>
                <a:schemeClr val="dk1"/>
              </a:buClr>
              <a:buSzPts val="1100"/>
              <a:buFont typeface="Arial" panose="020B0604020202020204" pitchFamily="34" charset="0"/>
              <a:buChar char="•"/>
            </a:pPr>
            <a:r>
              <a:rPr lang="de-DE" sz="1400" dirty="0"/>
              <a:t>Lernkurve:</a:t>
            </a:r>
          </a:p>
          <a:p>
            <a:pPr marL="984250" lvl="1" indent="-285750">
              <a:spcBef>
                <a:spcPts val="600"/>
              </a:spcBef>
              <a:buClr>
                <a:schemeClr val="dk1"/>
              </a:buClr>
              <a:buSzPts val="1100"/>
              <a:buFont typeface="Arial" panose="020B0604020202020204" pitchFamily="34" charset="0"/>
              <a:buChar char="•"/>
            </a:pPr>
            <a:r>
              <a:rPr lang="de-DE" sz="1300" dirty="0"/>
              <a:t>Komplexität von Netzwerken, Orchestrierung und Speicherung.</a:t>
            </a:r>
          </a:p>
          <a:p>
            <a:pPr marL="698500" lvl="1" indent="0">
              <a:spcBef>
                <a:spcPts val="600"/>
              </a:spcBef>
              <a:buClr>
                <a:schemeClr val="dk1"/>
              </a:buClr>
              <a:buSzPts val="1100"/>
              <a:buNone/>
            </a:pPr>
            <a:endParaRPr lang="de-DE" sz="1300" dirty="0"/>
          </a:p>
          <a:p>
            <a:pPr marL="527050" indent="-285750">
              <a:spcBef>
                <a:spcPts val="600"/>
              </a:spcBef>
              <a:buClr>
                <a:schemeClr val="dk1"/>
              </a:buClr>
              <a:buSzPts val="1100"/>
              <a:buFont typeface="Arial" panose="020B0604020202020204" pitchFamily="34" charset="0"/>
              <a:buChar char="•"/>
            </a:pPr>
            <a:r>
              <a:rPr lang="de-DE" sz="1400" dirty="0"/>
              <a:t>Sicherheitsprobleme:</a:t>
            </a:r>
          </a:p>
          <a:p>
            <a:pPr marL="984250" lvl="1" indent="-285750">
              <a:spcBef>
                <a:spcPts val="600"/>
              </a:spcBef>
              <a:buClr>
                <a:schemeClr val="dk1"/>
              </a:buClr>
              <a:buSzPts val="1100"/>
              <a:buFont typeface="Arial" panose="020B0604020202020204" pitchFamily="34" charset="0"/>
              <a:buChar char="•"/>
            </a:pPr>
            <a:r>
              <a:rPr lang="de-DE" sz="1300" dirty="0"/>
              <a:t>Gemeinsame Kernel-Schwachstellen erfordern eine sorgfältige Konfiguration.</a:t>
            </a:r>
          </a:p>
          <a:p>
            <a:pPr marL="984250" lvl="1" indent="-285750">
              <a:spcBef>
                <a:spcPts val="600"/>
              </a:spcBef>
              <a:buClr>
                <a:schemeClr val="dk1"/>
              </a:buClr>
              <a:buSzPts val="1100"/>
              <a:buFont typeface="Arial" panose="020B0604020202020204" pitchFamily="34" charset="0"/>
              <a:buChar char="•"/>
            </a:pPr>
            <a:endParaRPr lang="de-DE" sz="1300" dirty="0"/>
          </a:p>
          <a:p>
            <a:pPr marL="527050" indent="-285750">
              <a:spcBef>
                <a:spcPts val="600"/>
              </a:spcBef>
              <a:buClr>
                <a:schemeClr val="dk1"/>
              </a:buClr>
              <a:buSzPts val="1100"/>
              <a:buFont typeface="Arial" panose="020B0604020202020204" pitchFamily="34" charset="0"/>
              <a:buChar char="•"/>
            </a:pPr>
            <a:r>
              <a:rPr lang="de-DE" sz="1400" dirty="0"/>
              <a:t>Herausforderungen bei der Vernetzung:</a:t>
            </a:r>
          </a:p>
          <a:p>
            <a:pPr marL="984250" lvl="1" indent="-285750">
              <a:spcBef>
                <a:spcPts val="600"/>
              </a:spcBef>
              <a:buClr>
                <a:schemeClr val="dk1"/>
              </a:buClr>
              <a:buSzPts val="1100"/>
              <a:buFont typeface="Arial" panose="020B0604020202020204" pitchFamily="34" charset="0"/>
              <a:buChar char="•"/>
            </a:pPr>
            <a:r>
              <a:rPr lang="de-DE" sz="1300" dirty="0"/>
              <a:t>Die Verwaltung der Container-Kommunikation kann kompliziert sein.</a:t>
            </a:r>
            <a:endParaRPr lang="de-DE" sz="1200" dirty="0"/>
          </a:p>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67A29FF6-550A-57AF-2EA1-02B49615081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38555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endParaRPr lang="de-DE" dirty="0"/>
          </a:p>
        </p:txBody>
      </p:sp>
    </p:spTree>
    <p:extLst>
      <p:ext uri="{BB962C8B-B14F-4D97-AF65-F5344CB8AC3E}">
        <p14:creationId xmlns:p14="http://schemas.microsoft.com/office/powerpoint/2010/main" val="208343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7B999A25-6B4E-2171-A693-1E142766EF92}"/>
            </a:ext>
          </a:extLst>
        </p:cNvPr>
        <p:cNvGrpSpPr/>
        <p:nvPr/>
      </p:nvGrpSpPr>
      <p:grpSpPr>
        <a:xfrm>
          <a:off x="0" y="0"/>
          <a:ext cx="0" cy="0"/>
          <a:chOff x="0" y="0"/>
          <a:chExt cx="0" cy="0"/>
        </a:xfrm>
      </p:grpSpPr>
      <p:sp>
        <p:nvSpPr>
          <p:cNvPr id="157" name="Google Shape;157;g2c8b217438c_0_262:notes">
            <a:extLst>
              <a:ext uri="{FF2B5EF4-FFF2-40B4-BE49-F238E27FC236}">
                <a16:creationId xmlns:a16="http://schemas.microsoft.com/office/drawing/2014/main" id="{14566306-7759-6DC6-5802-85D26DED0B00}"/>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2c8b217438c_0_262:notes">
            <a:extLst>
              <a:ext uri="{FF2B5EF4-FFF2-40B4-BE49-F238E27FC236}">
                <a16:creationId xmlns:a16="http://schemas.microsoft.com/office/drawing/2014/main" id="{E1C85EEB-EB7A-1903-7A19-CD47C382122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78875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CB3600C5-6F7C-E034-2AC5-FE95627A359E}"/>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EE0820D7-6321-6F6C-BE81-928FB34AE3AB}"/>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64298858-63FE-7931-8608-290DFF193CF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80581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F05B259F-52F4-0BA4-63A2-8C29A77973F6}"/>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61DF8411-6F67-E182-1337-CF14C43EED44}"/>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77E6F528-8E98-B762-AB9E-167F1777E92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87262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0BC19CDF-2670-8A8B-2BF9-8C7E54A4FF29}"/>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CE9976BC-8E3F-DFF4-277D-145DB7885F50}"/>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BF24C301-0201-99D6-A9D3-D07D0AEE2E9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461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138DA29E-F022-BD70-E509-698F13104161}"/>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637D9EAA-7FD3-CA3A-A944-F60B2DD064B5}"/>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BF1CB9E9-E938-F2C2-FD19-4623F0340CE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234863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772B4476-C3C9-0FFD-1541-0694A0737031}"/>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CE80B537-B26A-0442-6739-F08601450778}"/>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01D0BF1A-1637-5FC9-E018-ABB06C509FE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400812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D045F4C5-59E1-8D07-96A5-E31AD2811582}"/>
            </a:ext>
          </a:extLst>
        </p:cNvPr>
        <p:cNvGrpSpPr/>
        <p:nvPr/>
      </p:nvGrpSpPr>
      <p:grpSpPr>
        <a:xfrm>
          <a:off x="0" y="0"/>
          <a:ext cx="0" cy="0"/>
          <a:chOff x="0" y="0"/>
          <a:chExt cx="0" cy="0"/>
        </a:xfrm>
      </p:grpSpPr>
      <p:sp>
        <p:nvSpPr>
          <p:cNvPr id="157" name="Google Shape;157;g2c8b217438c_0_262:notes">
            <a:extLst>
              <a:ext uri="{FF2B5EF4-FFF2-40B4-BE49-F238E27FC236}">
                <a16:creationId xmlns:a16="http://schemas.microsoft.com/office/drawing/2014/main" id="{9D222983-8D29-8BCF-3B5B-5BEE54E47143}"/>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2c8b217438c_0_262:notes">
            <a:extLst>
              <a:ext uri="{FF2B5EF4-FFF2-40B4-BE49-F238E27FC236}">
                <a16:creationId xmlns:a16="http://schemas.microsoft.com/office/drawing/2014/main" id="{B50FC9D9-25A1-8AFF-56F1-F3431F50DF6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519775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89E82A0E-8D44-A5F1-6176-19E1FB90FD18}"/>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7DD24815-098D-E8C0-C07B-1D3E62A9E0D8}"/>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9821FF27-C0A6-EFFC-76E9-C922267AD19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591568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5889D982-6744-F2D6-9EE8-83E6CF5E2947}"/>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F8BC2D3E-9D25-4C23-15E5-E370853B2BE1}"/>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0B7DC25A-10F5-E2F7-A1D1-DCFE02337C9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62926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BDCDBB52-2EFE-ED12-1A1B-69B18A020EB3}"/>
            </a:ext>
          </a:extLst>
        </p:cNvPr>
        <p:cNvGrpSpPr/>
        <p:nvPr/>
      </p:nvGrpSpPr>
      <p:grpSpPr>
        <a:xfrm>
          <a:off x="0" y="0"/>
          <a:ext cx="0" cy="0"/>
          <a:chOff x="0" y="0"/>
          <a:chExt cx="0" cy="0"/>
        </a:xfrm>
      </p:grpSpPr>
      <p:sp>
        <p:nvSpPr>
          <p:cNvPr id="157" name="Google Shape;157;g2c8b217438c_0_262:notes">
            <a:extLst>
              <a:ext uri="{FF2B5EF4-FFF2-40B4-BE49-F238E27FC236}">
                <a16:creationId xmlns:a16="http://schemas.microsoft.com/office/drawing/2014/main" id="{E4E3BB96-FF18-F7BA-BE99-079B73831899}"/>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2c8b217438c_0_262:notes">
            <a:extLst>
              <a:ext uri="{FF2B5EF4-FFF2-40B4-BE49-F238E27FC236}">
                <a16:creationId xmlns:a16="http://schemas.microsoft.com/office/drawing/2014/main" id="{3CE17726-085D-25D0-6D2A-C91962B17B3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761847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9612F81E-C597-C164-14AD-C37AEB765FFE}"/>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A499B860-C17F-50B7-B7CA-04F14F5CF4C4}"/>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DE1A96CA-2423-7E58-F600-58A29537882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44476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E8AB201C-5AC0-46B1-0FAC-438545A3EB9F}"/>
            </a:ext>
          </a:extLst>
        </p:cNvPr>
        <p:cNvGrpSpPr/>
        <p:nvPr/>
      </p:nvGrpSpPr>
      <p:grpSpPr>
        <a:xfrm>
          <a:off x="0" y="0"/>
          <a:ext cx="0" cy="0"/>
          <a:chOff x="0" y="0"/>
          <a:chExt cx="0" cy="0"/>
        </a:xfrm>
      </p:grpSpPr>
      <p:sp>
        <p:nvSpPr>
          <p:cNvPr id="157" name="Google Shape;157;g2c8b217438c_0_262:notes">
            <a:extLst>
              <a:ext uri="{FF2B5EF4-FFF2-40B4-BE49-F238E27FC236}">
                <a16:creationId xmlns:a16="http://schemas.microsoft.com/office/drawing/2014/main" id="{5E6DD714-431F-B938-1F98-DD6B1E781176}"/>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2c8b217438c_0_262:notes">
            <a:extLst>
              <a:ext uri="{FF2B5EF4-FFF2-40B4-BE49-F238E27FC236}">
                <a16:creationId xmlns:a16="http://schemas.microsoft.com/office/drawing/2014/main" id="{E2D61F6B-2240-9742-8B32-B30A1E580A1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45974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a:buFont typeface="Arial" panose="020B0604020202020204" pitchFamily="34" charset="0"/>
              <a:buChar char="•"/>
            </a:pPr>
            <a:r>
              <a:rPr lang="de-DE" b="1" dirty="0"/>
              <a:t>Portabilität, Skalierbarkeit, Effizienz, Isolation, Produktivität &amp; Community</a:t>
            </a:r>
          </a:p>
          <a:p>
            <a:pPr>
              <a:buFont typeface="Arial" panose="020B0604020202020204" pitchFamily="34" charset="0"/>
              <a:buChar char="•"/>
            </a:pPr>
            <a:r>
              <a:rPr lang="de-DE" b="1" dirty="0"/>
              <a:t>Konsistenz </a:t>
            </a:r>
          </a:p>
          <a:p>
            <a:pPr lvl="1">
              <a:buFont typeface="Arial" panose="020B0604020202020204" pitchFamily="34" charset="0"/>
              <a:buChar char="•"/>
            </a:pPr>
            <a:r>
              <a:rPr lang="de-DE" dirty="0"/>
              <a:t>„Funktioniert auf meinem Rechner"-Problem.</a:t>
            </a:r>
          </a:p>
          <a:p>
            <a:pPr lvl="1">
              <a:buFont typeface="Arial" panose="020B0604020202020204" pitchFamily="34" charset="0"/>
              <a:buChar char="•"/>
            </a:pPr>
            <a:r>
              <a:rPr lang="de-DE" dirty="0"/>
              <a:t>Gewährleistet eine konsistente Umgebung von der Entwicklung bis zur Produktion.</a:t>
            </a:r>
          </a:p>
          <a:p>
            <a:pPr>
              <a:buFont typeface="Arial" panose="020B0604020202020204" pitchFamily="34" charset="0"/>
              <a:buChar char="•"/>
            </a:pPr>
            <a:r>
              <a:rPr lang="de-DE" b="1" dirty="0"/>
              <a:t>Isolierung</a:t>
            </a:r>
          </a:p>
          <a:p>
            <a:pPr lvl="1">
              <a:buFont typeface="Arial" panose="020B0604020202020204" pitchFamily="34" charset="0"/>
              <a:buChar char="•"/>
            </a:pPr>
            <a:r>
              <a:rPr lang="de-DE" dirty="0"/>
              <a:t>Isoliert Anwendungen und Abhängigkeiten.</a:t>
            </a:r>
          </a:p>
          <a:p>
            <a:pPr lvl="1">
              <a:buFont typeface="Arial" panose="020B0604020202020204" pitchFamily="34" charset="0"/>
              <a:buChar char="•"/>
            </a:pPr>
            <a:r>
              <a:rPr lang="de-DE" dirty="0"/>
              <a:t>Vermeidet Konflikte zwischen verschiedenen Projekten.</a:t>
            </a:r>
          </a:p>
          <a:p>
            <a:pPr>
              <a:buFont typeface="Arial" panose="020B0604020202020204" pitchFamily="34" charset="0"/>
              <a:buChar char="•"/>
            </a:pPr>
            <a:r>
              <a:rPr lang="de-DE" b="1" dirty="0"/>
              <a:t>Skalierbarkeit</a:t>
            </a:r>
          </a:p>
          <a:p>
            <a:pPr lvl="1">
              <a:buFont typeface="Arial" panose="020B0604020202020204" pitchFamily="34" charset="0"/>
              <a:buChar char="•"/>
            </a:pPr>
            <a:r>
              <a:rPr lang="de-DE" dirty="0"/>
              <a:t>Einfache horizontale Skalierung von Anwendungen.</a:t>
            </a:r>
          </a:p>
          <a:p>
            <a:pPr lvl="1">
              <a:buFont typeface="Arial" panose="020B0604020202020204" pitchFamily="34" charset="0"/>
              <a:buChar char="•"/>
            </a:pPr>
            <a:r>
              <a:rPr lang="de-DE" dirty="0"/>
              <a:t>Effiziente Ressourcennutzung.</a:t>
            </a:r>
          </a:p>
          <a:p>
            <a:endParaRPr lang="de-DE" dirty="0"/>
          </a:p>
        </p:txBody>
      </p:sp>
    </p:spTree>
    <p:extLst>
      <p:ext uri="{BB962C8B-B14F-4D97-AF65-F5344CB8AC3E}">
        <p14:creationId xmlns:p14="http://schemas.microsoft.com/office/powerpoint/2010/main" val="17692088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7B0D3653-CC59-1D6B-0CEF-28225690896C}"/>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2AA3F93E-B3F6-9370-58F8-BDD4FC276939}"/>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C836AA18-451E-041B-BBFE-E297ED50329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51355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B1DB5CD9-1B98-61DE-E208-2AF247FE276C}"/>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0FE7F66F-38D3-2267-8BC5-814286402599}"/>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0523B6B2-4B91-4B7B-CF01-07298FCB524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078530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55F1B17F-C3C7-DC5E-A8AB-CE9F7B486620}"/>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4EBF47D3-DE02-8A30-65FD-2A3807C7815D}"/>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01DBE9E3-7449-C773-BEF4-889086F8EC0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81594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BDB09922-4F46-976B-B26D-64313FE6B709}"/>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CDD2A356-9205-B0F0-BA73-EE734E72902A}"/>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F8A6EA26-B6A4-A6CA-CA73-6DAF8FCDBEF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210672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348EF282-3DED-BB45-C676-E5D33D8BADFA}"/>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BEA2C07D-AD26-0834-2B3D-8CA1D89100E6}"/>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FFB72FD3-9B69-6D1D-43EA-2B06CEFC051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96635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94144560-E78F-E710-5394-367C7497E8D7}"/>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87E2CCB3-5C34-4558-3ADA-67E3886F6604}"/>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29CCC873-9EED-C1B4-2B09-D01A8304A69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494894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0D388600-6F64-4168-AAEA-35E25D1D448F}"/>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ED46A2C3-53F4-C0DE-F157-161359CF7666}"/>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30C3B32B-65E5-933E-22CF-50844FA605A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11796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2328A39B-11F1-B101-9E5B-5101B4B275A2}"/>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9C10ACB8-2391-261C-D073-71802A06C25F}"/>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6B1A95ED-5B34-EBC9-9C0C-CB0B0574A90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402436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5386B053-3505-F1A9-B9A4-4E73A0F9B7AE}"/>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4DDF1240-8569-5DCC-A36E-7B4268714647}"/>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C042EBCC-7A82-5FA6-B6D3-48DB74B1F17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166762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FF6682BF-6BCD-3FBF-1706-4D503E0FE981}"/>
            </a:ext>
          </a:extLst>
        </p:cNvPr>
        <p:cNvGrpSpPr/>
        <p:nvPr/>
      </p:nvGrpSpPr>
      <p:grpSpPr>
        <a:xfrm>
          <a:off x="0" y="0"/>
          <a:ext cx="0" cy="0"/>
          <a:chOff x="0" y="0"/>
          <a:chExt cx="0" cy="0"/>
        </a:xfrm>
      </p:grpSpPr>
      <p:sp>
        <p:nvSpPr>
          <p:cNvPr id="157" name="Google Shape;157;g2c8b217438c_0_262:notes">
            <a:extLst>
              <a:ext uri="{FF2B5EF4-FFF2-40B4-BE49-F238E27FC236}">
                <a16:creationId xmlns:a16="http://schemas.microsoft.com/office/drawing/2014/main" id="{3C640112-F0A6-BCE6-89A0-C89DA0A1337C}"/>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2c8b217438c_0_262:notes">
            <a:extLst>
              <a:ext uri="{FF2B5EF4-FFF2-40B4-BE49-F238E27FC236}">
                <a16:creationId xmlns:a16="http://schemas.microsoft.com/office/drawing/2014/main" id="{0A6E4622-D1CB-1880-21A5-076AC31E1BE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5579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728E1374-6A30-638A-FA4B-B403863F83E6}"/>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3AD6EE60-EA7B-438E-20F7-F0C9B418896E}"/>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5F6C4637-186C-C7C2-0FD1-EFB755EECBB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217688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3DE45183-84D5-4033-4EA5-B9E9C3E367A6}"/>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6175E88C-9D5E-DB02-158D-135CEB3BD0B1}"/>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19E72F42-8109-A9F9-E3F2-37EC7F2811D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951628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7BE6C30F-FE48-1B76-1702-778D4BC14D7B}"/>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78A4DE95-119F-BADA-40D7-A30C68B69612}"/>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6D0C2A34-6D3D-2CC5-59DD-EA6D53DD7D3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632413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9F4132D0-8B1D-5AA8-FEEB-9A8BD5309F8C}"/>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7CC6205C-AC70-ECF0-2CC6-E0B341E9C18E}"/>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ED866B96-CA41-AD9D-18CC-EFBF37DEC16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5160652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4A88BF19-6D97-4640-F2E5-913CA7FCE5F2}"/>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BD350498-4706-6B1B-A2FB-1B2D0DA142DE}"/>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7AF9578E-50C8-FF2E-E639-6EBEF0E8B9B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90392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595158F1-EF37-7240-DBFB-6F5D68F6EBCB}"/>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42DB57C3-64E9-FB29-D140-0641B85E50C4}"/>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E1D11FB5-9BF5-D5F4-C3B8-29FFAFC2474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387849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5C6056A0-4670-872C-EE92-6DCEA0E6B411}"/>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83F18A12-B910-781E-40C7-B1A16679F6D0}"/>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00316567-8B68-F124-2D99-8C2F40E5DFF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288118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E862A403-EB9F-84A4-3ADF-31FDBEA9A107}"/>
            </a:ext>
          </a:extLst>
        </p:cNvPr>
        <p:cNvGrpSpPr/>
        <p:nvPr/>
      </p:nvGrpSpPr>
      <p:grpSpPr>
        <a:xfrm>
          <a:off x="0" y="0"/>
          <a:ext cx="0" cy="0"/>
          <a:chOff x="0" y="0"/>
          <a:chExt cx="0" cy="0"/>
        </a:xfrm>
      </p:grpSpPr>
      <p:sp>
        <p:nvSpPr>
          <p:cNvPr id="157" name="Google Shape;157;g2c8b217438c_0_262:notes">
            <a:extLst>
              <a:ext uri="{FF2B5EF4-FFF2-40B4-BE49-F238E27FC236}">
                <a16:creationId xmlns:a16="http://schemas.microsoft.com/office/drawing/2014/main" id="{1C0A7846-49B3-B991-0B9A-2E8E8E09E117}"/>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2c8b217438c_0_262:notes">
            <a:extLst>
              <a:ext uri="{FF2B5EF4-FFF2-40B4-BE49-F238E27FC236}">
                <a16:creationId xmlns:a16="http://schemas.microsoft.com/office/drawing/2014/main" id="{EB831AC9-2232-5941-1E0F-D728C411E1C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27368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D200029D-943A-7B06-4677-192247A6289A}"/>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C5DC084D-B7A1-A4E5-76AE-C535E84FF151}"/>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F71EB5BB-70DC-ABD1-46B6-2755C457A5D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5823429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B61BF17E-85D2-CB70-34FA-D2F92107B5E7}"/>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99EE4E01-AF3B-FDD5-2E5D-62754C302694}"/>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998B895B-9FFF-847D-8781-2B0807872C4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78130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1CC42804-B2B8-3F75-9F47-712CFF30F3FC}"/>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3BB706EE-3EC3-32AD-F4D7-ECE60B6C5B92}"/>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0E26151F-B299-0864-CFB2-DCDBFE41863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8201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marL="158750" indent="0">
              <a:buNone/>
            </a:pPr>
            <a:r>
              <a:rPr lang="en-US" b="1" dirty="0"/>
              <a:t>How Docker Engine Works and Interacts with Other Docker Components</a:t>
            </a:r>
          </a:p>
          <a:p>
            <a:r>
              <a:rPr lang="en-US" b="1" dirty="0"/>
              <a:t>Docker Engine</a:t>
            </a:r>
          </a:p>
          <a:p>
            <a:pPr>
              <a:buFont typeface="Arial" panose="020B0604020202020204" pitchFamily="34" charset="0"/>
              <a:buChar char="•"/>
            </a:pPr>
            <a:r>
              <a:rPr lang="de-DE" b="1" dirty="0"/>
              <a:t>Erklärung</a:t>
            </a:r>
            <a:r>
              <a:rPr lang="de-DE" dirty="0"/>
              <a:t>: Die Docker Engine ist die Kernkomponente, die die Erstellung, Verwaltung und Ausführung von Docker-Containern ermöglicht.</a:t>
            </a:r>
          </a:p>
          <a:p>
            <a:pPr>
              <a:buFont typeface="Arial" panose="020B0604020202020204" pitchFamily="34" charset="0"/>
              <a:buChar char="•"/>
            </a:pPr>
            <a:r>
              <a:rPr lang="de-DE" b="1" dirty="0"/>
              <a:t>A</a:t>
            </a:r>
            <a:r>
              <a:rPr lang="de-DE" dirty="0"/>
              <a:t>: Sie bietet die Laufzeitumgebung für Container.</a:t>
            </a:r>
          </a:p>
          <a:p>
            <a:pPr>
              <a:buFont typeface="Arial" panose="020B0604020202020204" pitchFamily="34" charset="0"/>
              <a:buChar char="•"/>
            </a:pPr>
            <a:r>
              <a:rPr lang="de-DE" b="1" dirty="0"/>
              <a:t>B</a:t>
            </a:r>
            <a:r>
              <a:rPr lang="de-DE" dirty="0"/>
              <a:t>: Sie umfasst den Docker-</a:t>
            </a:r>
            <a:r>
              <a:rPr lang="de-DE" dirty="0" err="1"/>
              <a:t>Daemon</a:t>
            </a:r>
            <a:r>
              <a:rPr lang="de-DE" dirty="0"/>
              <a:t>, der Containeroperationen verwaltet.</a:t>
            </a:r>
          </a:p>
          <a:p>
            <a:pPr>
              <a:buFont typeface="Arial" panose="020B0604020202020204" pitchFamily="34" charset="0"/>
              <a:buChar char="•"/>
            </a:pPr>
            <a:r>
              <a:rPr lang="de-DE" b="1" dirty="0"/>
              <a:t>C</a:t>
            </a:r>
            <a:r>
              <a:rPr lang="de-DE" dirty="0"/>
              <a:t>: Dies ermöglicht Entwicklern, Container effizient zu erstellen, auszuführen und zu verwalten.</a:t>
            </a:r>
          </a:p>
          <a:p>
            <a:pPr>
              <a:buFont typeface="Arial" panose="020B0604020202020204" pitchFamily="34" charset="0"/>
              <a:buChar char="•"/>
            </a:pPr>
            <a:endParaRPr lang="en-US" dirty="0"/>
          </a:p>
          <a:p>
            <a:pPr marL="158750" indent="0">
              <a:buFont typeface="Arial" panose="020B0604020202020204" pitchFamily="34" charset="0"/>
              <a:buNone/>
            </a:pPr>
            <a:r>
              <a:rPr lang="en-US" dirty="0" err="1"/>
              <a:t>Umfasst</a:t>
            </a:r>
            <a:r>
              <a:rPr lang="en-US" dirty="0"/>
              <a:t>:</a:t>
            </a:r>
          </a:p>
          <a:p>
            <a:r>
              <a:rPr lang="de-DE" b="1" dirty="0"/>
              <a:t>Docker </a:t>
            </a:r>
            <a:r>
              <a:rPr lang="de-DE" b="1" dirty="0" err="1"/>
              <a:t>Daemon</a:t>
            </a:r>
            <a:endParaRPr lang="de-DE" b="1" dirty="0"/>
          </a:p>
          <a:p>
            <a:pPr>
              <a:buFont typeface="Arial" panose="020B0604020202020204" pitchFamily="34" charset="0"/>
              <a:buChar char="•"/>
            </a:pPr>
            <a:r>
              <a:rPr lang="de-DE" b="1" dirty="0"/>
              <a:t>Erklärung</a:t>
            </a:r>
            <a:r>
              <a:rPr lang="de-DE" dirty="0"/>
              <a:t>: Der Docker-</a:t>
            </a:r>
            <a:r>
              <a:rPr lang="de-DE" dirty="0" err="1"/>
              <a:t>Daemon</a:t>
            </a:r>
            <a:r>
              <a:rPr lang="de-DE" dirty="0"/>
              <a:t> ist ein Hintergrunddienst, der Docker-Objekte wie Images, Container, Netzwerke und </a:t>
            </a:r>
            <a:r>
              <a:rPr lang="de-DE" dirty="0" err="1"/>
              <a:t>Volumes</a:t>
            </a:r>
            <a:r>
              <a:rPr lang="de-DE" dirty="0"/>
              <a:t> verwaltet.</a:t>
            </a:r>
          </a:p>
          <a:p>
            <a:pPr>
              <a:buFont typeface="Arial" panose="020B0604020202020204" pitchFamily="34" charset="0"/>
              <a:buChar char="•"/>
            </a:pPr>
            <a:r>
              <a:rPr lang="de-DE" b="1" dirty="0"/>
              <a:t>A</a:t>
            </a:r>
            <a:r>
              <a:rPr lang="de-DE" dirty="0"/>
              <a:t>: Der </a:t>
            </a:r>
            <a:r>
              <a:rPr lang="de-DE" dirty="0" err="1"/>
              <a:t>Daemon</a:t>
            </a:r>
            <a:r>
              <a:rPr lang="de-DE" dirty="0"/>
              <a:t> hört auf Docker-API-Anfragen und verarbeitet diese.</a:t>
            </a:r>
          </a:p>
          <a:p>
            <a:pPr>
              <a:buFont typeface="Arial" panose="020B0604020202020204" pitchFamily="34" charset="0"/>
              <a:buChar char="•"/>
            </a:pPr>
            <a:r>
              <a:rPr lang="de-DE" b="1" dirty="0"/>
              <a:t>B</a:t>
            </a:r>
            <a:r>
              <a:rPr lang="de-DE" dirty="0"/>
              <a:t>: Er verwaltet die Erstellung, das Starten, Stoppen und Entfernen von Containern.</a:t>
            </a:r>
          </a:p>
          <a:p>
            <a:pPr>
              <a:buFont typeface="Arial" panose="020B0604020202020204" pitchFamily="34" charset="0"/>
              <a:buChar char="•"/>
            </a:pPr>
            <a:r>
              <a:rPr lang="de-DE" b="1" dirty="0"/>
              <a:t>C</a:t>
            </a:r>
            <a:r>
              <a:rPr lang="de-DE" dirty="0"/>
              <a:t>: Dies stellt sicher, dass Containeroperationen effizient und zuverlässig ausgeführt werden.</a:t>
            </a:r>
          </a:p>
          <a:p>
            <a:pPr>
              <a:buFont typeface="Arial" panose="020B0604020202020204" pitchFamily="34" charset="0"/>
              <a:buChar char="•"/>
            </a:pPr>
            <a:endParaRPr lang="de-DE" dirty="0"/>
          </a:p>
          <a:p>
            <a:r>
              <a:rPr lang="de-DE" b="1" dirty="0"/>
              <a:t>Docker CLI (Command Line Interface)</a:t>
            </a:r>
          </a:p>
          <a:p>
            <a:pPr>
              <a:buFont typeface="Arial" panose="020B0604020202020204" pitchFamily="34" charset="0"/>
              <a:buChar char="•"/>
            </a:pPr>
            <a:r>
              <a:rPr lang="de-DE" b="1" dirty="0"/>
              <a:t>Erklärung</a:t>
            </a:r>
            <a:r>
              <a:rPr lang="de-DE" dirty="0"/>
              <a:t>: Die Docker CLI ist ein Befehlszeilentool, das Benutzern ermöglicht, mit dem Docker-</a:t>
            </a:r>
            <a:r>
              <a:rPr lang="de-DE" dirty="0" err="1"/>
              <a:t>Daemon</a:t>
            </a:r>
            <a:r>
              <a:rPr lang="de-DE" dirty="0"/>
              <a:t> zu interagieren.</a:t>
            </a:r>
          </a:p>
          <a:p>
            <a:pPr>
              <a:buFont typeface="Arial" panose="020B0604020202020204" pitchFamily="34" charset="0"/>
              <a:buChar char="•"/>
            </a:pPr>
            <a:r>
              <a:rPr lang="de-DE" b="1" dirty="0"/>
              <a:t>A</a:t>
            </a:r>
            <a:r>
              <a:rPr lang="de-DE" dirty="0"/>
              <a:t>: Benutzer können Befehle wie </a:t>
            </a:r>
            <a:r>
              <a:rPr lang="de-DE" dirty="0" err="1"/>
              <a:t>docker</a:t>
            </a:r>
            <a:r>
              <a:rPr lang="de-DE" dirty="0"/>
              <a:t> </a:t>
            </a:r>
            <a:r>
              <a:rPr lang="de-DE" dirty="0" err="1"/>
              <a:t>build</a:t>
            </a:r>
            <a:r>
              <a:rPr lang="de-DE" dirty="0"/>
              <a:t>, </a:t>
            </a:r>
            <a:r>
              <a:rPr lang="de-DE" dirty="0" err="1"/>
              <a:t>docker</a:t>
            </a:r>
            <a:r>
              <a:rPr lang="de-DE" dirty="0"/>
              <a:t> </a:t>
            </a:r>
            <a:r>
              <a:rPr lang="de-DE" dirty="0" err="1"/>
              <a:t>run</a:t>
            </a:r>
            <a:r>
              <a:rPr lang="de-DE" dirty="0"/>
              <a:t> und </a:t>
            </a:r>
            <a:r>
              <a:rPr lang="de-DE" dirty="0" err="1"/>
              <a:t>docker</a:t>
            </a:r>
            <a:r>
              <a:rPr lang="de-DE" dirty="0"/>
              <a:t> ps ausführen, um Docker-Objekte zu verwalten.</a:t>
            </a:r>
          </a:p>
          <a:p>
            <a:pPr>
              <a:buFont typeface="Arial" panose="020B0604020202020204" pitchFamily="34" charset="0"/>
              <a:buChar char="•"/>
            </a:pPr>
            <a:r>
              <a:rPr lang="de-DE" b="1" dirty="0"/>
              <a:t>B</a:t>
            </a:r>
            <a:r>
              <a:rPr lang="de-DE" dirty="0"/>
              <a:t>: Die CLI sendet diese Befehle über die Docker-API an den Docker-</a:t>
            </a:r>
            <a:r>
              <a:rPr lang="de-DE" dirty="0" err="1"/>
              <a:t>Daemon</a:t>
            </a:r>
            <a:r>
              <a:rPr lang="de-DE" dirty="0"/>
              <a:t>.</a:t>
            </a:r>
          </a:p>
          <a:p>
            <a:pPr>
              <a:buFont typeface="Arial" panose="020B0604020202020204" pitchFamily="34" charset="0"/>
              <a:buChar char="•"/>
            </a:pPr>
            <a:r>
              <a:rPr lang="de-DE" b="1" dirty="0"/>
              <a:t>C</a:t>
            </a:r>
            <a:r>
              <a:rPr lang="de-DE" dirty="0"/>
              <a:t>: Dies bietet eine benutzerfreundliche Schnittstelle zur Verwaltung von Docker-Containern und -Images</a:t>
            </a:r>
          </a:p>
          <a:p>
            <a:endParaRPr lang="en-US" b="1" dirty="0"/>
          </a:p>
          <a:p>
            <a:endParaRPr lang="en-US" b="1" dirty="0"/>
          </a:p>
          <a:p>
            <a:endParaRPr lang="en-US" b="1" dirty="0"/>
          </a:p>
          <a:p>
            <a:endParaRPr lang="en-US" b="1" dirty="0"/>
          </a:p>
          <a:p>
            <a:endParaRPr lang="en-US" b="1" dirty="0"/>
          </a:p>
          <a:p>
            <a:endParaRPr lang="en-US" b="1" dirty="0"/>
          </a:p>
          <a:p>
            <a:r>
              <a:rPr lang="en-US" b="1" dirty="0"/>
              <a:t>Docker Images</a:t>
            </a:r>
          </a:p>
          <a:p>
            <a:pPr>
              <a:buFont typeface="Arial" panose="020B0604020202020204" pitchFamily="34" charset="0"/>
              <a:buChar char="•"/>
            </a:pPr>
            <a:r>
              <a:rPr lang="en-US" b="1" dirty="0"/>
              <a:t>Explanation</a:t>
            </a:r>
            <a:r>
              <a:rPr lang="en-US" dirty="0"/>
              <a:t>: Docker images are read-only templates used to create containers.</a:t>
            </a:r>
          </a:p>
          <a:p>
            <a:pPr>
              <a:buFont typeface="Arial" panose="020B0604020202020204" pitchFamily="34" charset="0"/>
              <a:buChar char="•"/>
            </a:pPr>
            <a:r>
              <a:rPr lang="en-US" b="1" dirty="0"/>
              <a:t>A</a:t>
            </a:r>
            <a:r>
              <a:rPr lang="en-US" dirty="0"/>
              <a:t>: The Docker Engine uses the instructions in a </a:t>
            </a:r>
            <a:r>
              <a:rPr lang="en-US" dirty="0" err="1"/>
              <a:t>Dockerfile</a:t>
            </a:r>
            <a:r>
              <a:rPr lang="en-US" dirty="0"/>
              <a:t> to build images.</a:t>
            </a:r>
          </a:p>
          <a:p>
            <a:pPr>
              <a:buFont typeface="Arial" panose="020B0604020202020204" pitchFamily="34" charset="0"/>
              <a:buChar char="•"/>
            </a:pPr>
            <a:r>
              <a:rPr lang="en-US" b="1" dirty="0"/>
              <a:t>B</a:t>
            </a:r>
            <a:r>
              <a:rPr lang="en-US" dirty="0"/>
              <a:t>: These images are stored in a local image repository or can be pulled from remote repositories like Docker Hub.</a:t>
            </a:r>
          </a:p>
          <a:p>
            <a:pPr>
              <a:buFont typeface="Arial" panose="020B0604020202020204" pitchFamily="34" charset="0"/>
              <a:buChar char="•"/>
            </a:pPr>
            <a:r>
              <a:rPr lang="en-US" b="1" dirty="0"/>
              <a:t>C</a:t>
            </a:r>
            <a:r>
              <a:rPr lang="en-US" dirty="0"/>
              <a:t>: The Docker Engine uses these images to create and run containers, ensuring consistency and reproducibility.</a:t>
            </a:r>
          </a:p>
          <a:p>
            <a:endParaRPr lang="en-US" b="1" dirty="0"/>
          </a:p>
          <a:p>
            <a:endParaRPr lang="en-US" b="1" dirty="0"/>
          </a:p>
          <a:p>
            <a:endParaRPr lang="en-US" b="1" dirty="0"/>
          </a:p>
          <a:p>
            <a:endParaRPr lang="en-US" b="1" dirty="0"/>
          </a:p>
          <a:p>
            <a:endParaRPr lang="en-US" b="1" dirty="0"/>
          </a:p>
          <a:p>
            <a:r>
              <a:rPr lang="en-US" b="1" dirty="0"/>
              <a:t>Docker Containers</a:t>
            </a:r>
          </a:p>
          <a:p>
            <a:pPr>
              <a:buFont typeface="Arial" panose="020B0604020202020204" pitchFamily="34" charset="0"/>
              <a:buChar char="•"/>
            </a:pPr>
            <a:r>
              <a:rPr lang="en-US" b="1" dirty="0"/>
              <a:t>Explanation</a:t>
            </a:r>
            <a:r>
              <a:rPr lang="en-US" dirty="0"/>
              <a:t>: Docker containers are instances of Docker images that run as isolated processes on the host operating system.</a:t>
            </a:r>
          </a:p>
          <a:p>
            <a:pPr>
              <a:buFont typeface="Arial" panose="020B0604020202020204" pitchFamily="34" charset="0"/>
              <a:buChar char="•"/>
            </a:pPr>
            <a:r>
              <a:rPr lang="en-US" b="1" dirty="0"/>
              <a:t>A</a:t>
            </a:r>
            <a:r>
              <a:rPr lang="en-US" dirty="0"/>
              <a:t>: The Docker Engine creates and manages containers based on the specified images.</a:t>
            </a:r>
          </a:p>
          <a:p>
            <a:pPr>
              <a:buFont typeface="Arial" panose="020B0604020202020204" pitchFamily="34" charset="0"/>
              <a:buChar char="•"/>
            </a:pPr>
            <a:r>
              <a:rPr lang="en-US" b="1" dirty="0"/>
              <a:t>B</a:t>
            </a:r>
            <a:r>
              <a:rPr lang="en-US" dirty="0"/>
              <a:t>: Containers share the host OS kernel but run in isolated environments, providing process and file system isolation.</a:t>
            </a:r>
          </a:p>
          <a:p>
            <a:pPr>
              <a:buFont typeface="Arial" panose="020B0604020202020204" pitchFamily="34" charset="0"/>
              <a:buChar char="•"/>
            </a:pPr>
            <a:r>
              <a:rPr lang="en-US" b="1" dirty="0"/>
              <a:t>C</a:t>
            </a:r>
            <a:r>
              <a:rPr lang="en-US" dirty="0"/>
              <a:t>: This ensures that applications run consistently across different environments.</a:t>
            </a:r>
          </a:p>
          <a:p>
            <a:r>
              <a:rPr lang="en-US" b="1" dirty="0"/>
              <a:t>Docker Hub</a:t>
            </a:r>
          </a:p>
          <a:p>
            <a:pPr>
              <a:buFont typeface="Arial" panose="020B0604020202020204" pitchFamily="34" charset="0"/>
              <a:buChar char="•"/>
            </a:pPr>
            <a:r>
              <a:rPr lang="en-US" b="1" dirty="0"/>
              <a:t>Explanation</a:t>
            </a:r>
            <a:r>
              <a:rPr lang="en-US" dirty="0"/>
              <a:t>: Docker Hub is a cloud-based registry service for storing and sharing Docker images.</a:t>
            </a:r>
          </a:p>
          <a:p>
            <a:pPr>
              <a:buFont typeface="Arial" panose="020B0604020202020204" pitchFamily="34" charset="0"/>
              <a:buChar char="•"/>
            </a:pPr>
            <a:r>
              <a:rPr lang="en-US" b="1" dirty="0"/>
              <a:t>A</a:t>
            </a:r>
            <a:r>
              <a:rPr lang="en-US" dirty="0"/>
              <a:t>: The Docker Engine can push images to Docker Hub for storage and sharing.</a:t>
            </a:r>
          </a:p>
          <a:p>
            <a:pPr>
              <a:buFont typeface="Arial" panose="020B0604020202020204" pitchFamily="34" charset="0"/>
              <a:buChar char="•"/>
            </a:pPr>
            <a:r>
              <a:rPr lang="en-US" b="1" dirty="0"/>
              <a:t>B</a:t>
            </a:r>
            <a:r>
              <a:rPr lang="en-US" dirty="0"/>
              <a:t>: It can also pull images from Docker Hub to create containers.</a:t>
            </a:r>
          </a:p>
          <a:p>
            <a:pPr>
              <a:buFont typeface="Arial" panose="020B0604020202020204" pitchFamily="34" charset="0"/>
              <a:buChar char="•"/>
            </a:pPr>
            <a:r>
              <a:rPr lang="en-US" b="1" dirty="0"/>
              <a:t>C</a:t>
            </a:r>
            <a:r>
              <a:rPr lang="en-US" dirty="0"/>
              <a:t>: This facilitates collaboration and reuse of images across different projects and environments.</a:t>
            </a:r>
          </a:p>
          <a:p>
            <a:r>
              <a:rPr lang="en-US" b="1" dirty="0"/>
              <a:t>Docker Compose</a:t>
            </a:r>
          </a:p>
          <a:p>
            <a:pPr>
              <a:buFont typeface="Arial" panose="020B0604020202020204" pitchFamily="34" charset="0"/>
              <a:buChar char="•"/>
            </a:pPr>
            <a:r>
              <a:rPr lang="en-US" b="1" dirty="0"/>
              <a:t>Explanation</a:t>
            </a:r>
            <a:r>
              <a:rPr lang="en-US" dirty="0"/>
              <a:t>: Docker Compose is a tool for defining and running multi-container Docker applications.</a:t>
            </a:r>
          </a:p>
          <a:p>
            <a:pPr>
              <a:buFont typeface="Arial" panose="020B0604020202020204" pitchFamily="34" charset="0"/>
              <a:buChar char="•"/>
            </a:pPr>
            <a:r>
              <a:rPr lang="en-US" b="1" dirty="0"/>
              <a:t>A</a:t>
            </a:r>
            <a:r>
              <a:rPr lang="en-US" dirty="0"/>
              <a:t>: Developers use a YAML file to specify the services, networks, and volumes required by the application.</a:t>
            </a:r>
          </a:p>
          <a:p>
            <a:pPr>
              <a:buFont typeface="Arial" panose="020B0604020202020204" pitchFamily="34" charset="0"/>
              <a:buChar char="•"/>
            </a:pPr>
            <a:r>
              <a:rPr lang="en-US" b="1" dirty="0"/>
              <a:t>B</a:t>
            </a:r>
            <a:r>
              <a:rPr lang="en-US" dirty="0"/>
              <a:t>: The Docker Engine reads this configuration and orchestrates the creation and management of the specified containers.</a:t>
            </a:r>
          </a:p>
          <a:p>
            <a:pPr>
              <a:buFont typeface="Arial" panose="020B0604020202020204" pitchFamily="34" charset="0"/>
              <a:buChar char="•"/>
            </a:pPr>
            <a:r>
              <a:rPr lang="en-US" b="1" dirty="0"/>
              <a:t>C</a:t>
            </a:r>
            <a:r>
              <a:rPr lang="en-US" dirty="0"/>
              <a:t>: This simplifies the orchestration and management of complex applications with multiple containers.</a:t>
            </a:r>
          </a:p>
          <a:p>
            <a:r>
              <a:rPr lang="en-US" b="1" dirty="0"/>
              <a:t>Docker Swarm</a:t>
            </a:r>
          </a:p>
          <a:p>
            <a:pPr>
              <a:buFont typeface="Arial" panose="020B0604020202020204" pitchFamily="34" charset="0"/>
              <a:buChar char="•"/>
            </a:pPr>
            <a:r>
              <a:rPr lang="en-US" b="1" dirty="0"/>
              <a:t>Explanation</a:t>
            </a:r>
            <a:r>
              <a:rPr lang="en-US" dirty="0"/>
              <a:t>: Docker Swarm is Docker's native clustering and orchestration tool.</a:t>
            </a:r>
          </a:p>
          <a:p>
            <a:pPr>
              <a:buFont typeface="Arial" panose="020B0604020202020204" pitchFamily="34" charset="0"/>
              <a:buChar char="•"/>
            </a:pPr>
            <a:r>
              <a:rPr lang="en-US" b="1" dirty="0"/>
              <a:t>A</a:t>
            </a:r>
            <a:r>
              <a:rPr lang="en-US" dirty="0"/>
              <a:t>: It allows the Docker Engine to manage a cluster of Docker nodes as a single virtual system.</a:t>
            </a:r>
          </a:p>
          <a:p>
            <a:pPr>
              <a:buFont typeface="Arial" panose="020B0604020202020204" pitchFamily="34" charset="0"/>
              <a:buChar char="•"/>
            </a:pPr>
            <a:r>
              <a:rPr lang="en-US" b="1" dirty="0"/>
              <a:t>B</a:t>
            </a:r>
            <a:r>
              <a:rPr lang="en-US" dirty="0"/>
              <a:t>: The Docker Engine coordinates the deployment and scaling of containers across the cluster.</a:t>
            </a:r>
          </a:p>
          <a:p>
            <a:pPr>
              <a:buFont typeface="Arial" panose="020B0604020202020204" pitchFamily="34" charset="0"/>
              <a:buChar char="•"/>
            </a:pPr>
            <a:r>
              <a:rPr lang="en-US" b="1" dirty="0"/>
              <a:t>C</a:t>
            </a:r>
            <a:r>
              <a:rPr lang="en-US" dirty="0"/>
              <a:t>: This enables high availability and scalability for containerized applications.</a:t>
            </a:r>
          </a:p>
          <a:p>
            <a:r>
              <a:rPr lang="en-US" dirty="0"/>
              <a:t>This detailed explanation provides a comprehensive understanding of how the Docker Engine works and interacts with other Docker components, highlighting its central role in the Docker ecosystem.</a:t>
            </a:r>
          </a:p>
        </p:txBody>
      </p:sp>
    </p:spTree>
    <p:extLst>
      <p:ext uri="{BB962C8B-B14F-4D97-AF65-F5344CB8AC3E}">
        <p14:creationId xmlns:p14="http://schemas.microsoft.com/office/powerpoint/2010/main" val="375165489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5A237E18-99E9-48A8-03B0-E33EC96BB36E}"/>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42D5EE00-0AFE-B540-3D53-072C9977300A}"/>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0FCFDA9A-1289-FE72-F6BE-CCB41C6CE88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679734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BBDDC812-F0BA-2E96-A60F-5C40BFF151E6}"/>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0C62EB80-C1D1-1380-A706-D907230DA8E7}"/>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DBF998BD-A46B-3CC4-A852-3EA52B7001B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508637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87AC1AFB-3E49-F9D0-D9B0-673A07EB458E}"/>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7AC48E8A-E1E5-734D-9584-AC1036044F7B}"/>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7A512E79-9969-ED87-3310-56DC17D6944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4522407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EECE3843-5F52-0827-68B9-468652730A0B}"/>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72DE7DFB-F36D-002A-8A06-4D212030E086}"/>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9020EE94-5C03-6EF1-8B83-5DF8C079529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142418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7533EC89-804E-6C56-2110-769A8B264008}"/>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B92646B7-3EAD-219B-3FC0-84D61949C3B2}"/>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D2E90320-8F08-C5E0-C1C2-0E3C7975ADE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979730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87D88866-FAAA-5FF1-EFF5-F5249EDA2812}"/>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FC2DAA31-C3A1-C144-E43C-7774D80DAF02}"/>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A333E1CE-37A8-2EFA-A93F-9EFBD2AD760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8398718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84CC28DC-0A4A-C9CF-8CCC-BB25D4097CEB}"/>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034BF7BF-83D3-F1B2-F597-74A52D490CB4}"/>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2EE1A4E5-E7C2-0C4F-5184-6A8CF1C9C1F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2528929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78A52623-05FB-B5B7-9537-08F9B76079D7}"/>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E040EB8D-BAF3-F2FE-9A39-C28AD130D286}"/>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85FA4DBE-18D6-8C22-478F-D29023C3A62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4960716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E96CC735-BE53-86B6-BD79-56CE3751DF62}"/>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B4FB5534-D181-A75F-F8C1-7EF77B500303}"/>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F3892FFC-AD86-7A8A-393D-241B6469FB1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52444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CAA1A167-7F87-1BF8-169F-1949F511228B}"/>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4F64B135-13A8-B61C-5316-25DB3D1912B5}"/>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927BCA6A-3AD0-AB2B-0356-2FABF59C2A7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013377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marL="158750" indent="0">
              <a:buNone/>
            </a:pPr>
            <a:endParaRPr lang="de-DE" b="1" dirty="0"/>
          </a:p>
        </p:txBody>
      </p:sp>
    </p:spTree>
    <p:extLst>
      <p:ext uri="{BB962C8B-B14F-4D97-AF65-F5344CB8AC3E}">
        <p14:creationId xmlns:p14="http://schemas.microsoft.com/office/powerpoint/2010/main" val="147911535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5AEFA21F-C152-FC22-A170-0B88A18C9F2C}"/>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8549107A-CB66-E43C-7211-F1ACC908EAFC}"/>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12CFD244-2B2C-8DB9-637A-AA95AB98906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646614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36C5CF3C-9F7C-3667-C80A-574DEFF2BEED}"/>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F5A5102E-150F-4DFC-0CDB-56F18E389A56}"/>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74803105-81E4-2FCD-678A-02E8DD2CEE3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16855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A5910647-AA5B-8A67-A71B-813CFC49526D}"/>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4B881FBF-4847-62B3-ABE8-575F4F18A970}"/>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52C20A27-A2F9-283E-69C3-17A7AD97F3F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910839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BD43DCAB-9C17-F62B-E2D5-AB90F6CBAFA7}"/>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F71B70F0-5A0B-565C-8A6F-E3F409DAF6BB}"/>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FB0997DF-9156-A2C8-BAF1-61C34582C85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4121025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FB849D74-F1B0-390D-B0C3-B9965D939D96}"/>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8EE345A5-9AEB-C013-985E-9E0967D16FE7}"/>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64CDCFD8-9292-604A-0DD1-E890CBCD347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929299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2ccb1a49c31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D444B3FA-452D-7501-5AB0-1810D0A38903}"/>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A9D1FD76-045E-3CE5-E013-B4F26EA367C2}"/>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2745AC13-9A5E-8EDE-21DF-757CE5CA855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711288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3D4FB9A2-9E69-E913-DEAB-4E004B7E31DD}"/>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B55B782D-4B1B-2CD9-8C53-2D2811CD7D29}"/>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4DC0DF39-D960-65C1-052F-F2D0A222384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61515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1B7E2B1F-8C9A-6C9F-09AE-1BDF09211394}"/>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5C0ED762-02E8-BB9B-6674-B7C8B32F6DB3}"/>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EC104871-202A-8BD9-82BE-93C8C72BF15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9508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87DE6C5B-B243-3193-484E-8F2F1CD82A0D}"/>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78737770-6881-F1B6-0B4F-ECF046E08FFA}"/>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F0C26ED1-DF29-BC3F-4502-BCDC31C6069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2907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marL="158750" indent="0">
              <a:buFont typeface="Arial" panose="020B0604020202020204" pitchFamily="34" charset="0"/>
              <a:buNone/>
            </a:pPr>
            <a:endParaRPr lang="de-DE" sz="1600" dirty="0"/>
          </a:p>
          <a:p>
            <a:pPr marL="158750" indent="0">
              <a:buFont typeface="Arial" panose="020B0604020202020204" pitchFamily="34" charset="0"/>
              <a:buNone/>
            </a:pPr>
            <a:r>
              <a:rPr lang="de-DE" sz="1600" dirty="0"/>
              <a:t>Bild 1) Legt Abhängigkeiten, Konfigurationen und Einrichtungsschritte fest</a:t>
            </a:r>
          </a:p>
          <a:p>
            <a:pPr marL="158750" indent="0">
              <a:buFont typeface="Arial" panose="020B0604020202020204" pitchFamily="34" charset="0"/>
              <a:buNone/>
            </a:pPr>
            <a:r>
              <a:rPr lang="de-DE" sz="1600" dirty="0"/>
              <a:t>Bild 2) Ermöglicht Erstellung von (identischen) Images schichtweise</a:t>
            </a:r>
          </a:p>
          <a:p>
            <a:pPr>
              <a:buFont typeface="Arial" panose="020B0604020202020204" pitchFamily="34" charset="0"/>
              <a:buChar char="•"/>
            </a:pPr>
            <a:endParaRPr lang="de-DE" sz="1600" dirty="0"/>
          </a:p>
          <a:p>
            <a:pPr>
              <a:buFont typeface="Arial" panose="020B0604020202020204" pitchFamily="34" charset="0"/>
              <a:buChar char="•"/>
            </a:pPr>
            <a:r>
              <a:rPr lang="de-DE" sz="1600" dirty="0"/>
              <a:t>Entfall von manuellen Einrichtungen in verschiedenen Umgebungen</a:t>
            </a:r>
          </a:p>
          <a:p>
            <a:pPr lvl="1">
              <a:buFont typeface="Wingdings" panose="05000000000000000000" pitchFamily="2" charset="2"/>
              <a:buChar char="Ø"/>
            </a:pPr>
            <a:r>
              <a:rPr lang="de-DE" sz="1500" dirty="0"/>
              <a:t>Portabilität</a:t>
            </a:r>
          </a:p>
          <a:p>
            <a:pPr lvl="1">
              <a:buFont typeface="Wingdings" panose="05000000000000000000" pitchFamily="2" charset="2"/>
              <a:buChar char="Ø"/>
            </a:pPr>
            <a:r>
              <a:rPr lang="de-DE" sz="1500" dirty="0"/>
              <a:t>Reduktion Fehleranfälligkeit (Effizienz)</a:t>
            </a:r>
          </a:p>
          <a:p>
            <a:endParaRPr lang="de-DE" b="1" dirty="0"/>
          </a:p>
          <a:p>
            <a:endParaRPr lang="de-DE" b="1" dirty="0"/>
          </a:p>
          <a:p>
            <a:endParaRPr lang="de-DE" b="1" dirty="0"/>
          </a:p>
          <a:p>
            <a:r>
              <a:rPr lang="de-DE" b="1" dirty="0"/>
              <a:t>Einfluss des Docker-Images auf Portabilität, Skalierbarkeit, Effizienz, Isolation, Produktivität &amp; Community</a:t>
            </a:r>
          </a:p>
          <a:p>
            <a:r>
              <a:rPr lang="de-DE" b="1" dirty="0"/>
              <a:t>Portabilität</a:t>
            </a:r>
          </a:p>
          <a:p>
            <a:r>
              <a:rPr lang="de-DE" b="1" dirty="0"/>
              <a:t>Einfluss des Docker-Images</a:t>
            </a:r>
          </a:p>
          <a:p>
            <a:pPr>
              <a:buFont typeface="Arial" panose="020B0604020202020204" pitchFamily="34" charset="0"/>
              <a:buChar char="•"/>
            </a:pPr>
            <a:r>
              <a:rPr lang="de-DE" b="1" dirty="0"/>
              <a:t>A</a:t>
            </a:r>
            <a:r>
              <a:rPr lang="de-DE" dirty="0"/>
              <a:t>: Ein Docker-Image enthält alle notwendigen Komponenten und Konfigurationen, um eine Anwendung auszuführen, einschließlich des Betriebssystems, der Laufzeitumgebung, der Bibliotheken und der Anwendung selbst.</a:t>
            </a:r>
          </a:p>
          <a:p>
            <a:pPr>
              <a:buFont typeface="Arial" panose="020B0604020202020204" pitchFamily="34" charset="0"/>
              <a:buChar char="•"/>
            </a:pPr>
            <a:r>
              <a:rPr lang="de-DE" b="1" dirty="0"/>
              <a:t>B</a:t>
            </a:r>
            <a:r>
              <a:rPr lang="de-DE" dirty="0"/>
              <a:t>: Dadurch wird sichergestellt, dass die Anwendung in einer konsistenten Umgebung ausgeführt wird, unabhängig davon, wo das Image bereitgestellt wird.</a:t>
            </a:r>
          </a:p>
          <a:p>
            <a:pPr>
              <a:buFont typeface="Arial" panose="020B0604020202020204" pitchFamily="34" charset="0"/>
              <a:buChar char="•"/>
            </a:pPr>
            <a:r>
              <a:rPr lang="de-DE" b="1" dirty="0"/>
              <a:t>C</a:t>
            </a:r>
            <a:r>
              <a:rPr lang="de-DE" dirty="0"/>
              <a:t>: Aus diesem Grund kann das Docker-Image auf jedem System, das Docker unterstützt, konsistent ausgeführt werden, was die Portabilität der Anwendung erhöht.</a:t>
            </a:r>
          </a:p>
          <a:p>
            <a:pPr>
              <a:buFont typeface="Arial" panose="020B0604020202020204" pitchFamily="34" charset="0"/>
              <a:buChar char="•"/>
            </a:pPr>
            <a:endParaRPr lang="de-DE" dirty="0"/>
          </a:p>
          <a:p>
            <a:r>
              <a:rPr lang="de-DE" b="1" dirty="0"/>
              <a:t>Skalierbarkeit</a:t>
            </a:r>
          </a:p>
          <a:p>
            <a:r>
              <a:rPr lang="de-DE" b="1" dirty="0"/>
              <a:t>Einfluss des Docker-Images</a:t>
            </a:r>
          </a:p>
          <a:p>
            <a:pPr>
              <a:buFont typeface="Arial" panose="020B0604020202020204" pitchFamily="34" charset="0"/>
              <a:buChar char="•"/>
            </a:pPr>
            <a:r>
              <a:rPr lang="de-DE" b="1" dirty="0"/>
              <a:t>A</a:t>
            </a:r>
            <a:r>
              <a:rPr lang="de-DE" dirty="0"/>
              <a:t>: Ein Docker-Image ist eine </a:t>
            </a:r>
            <a:r>
              <a:rPr lang="de-DE" u="sng" dirty="0"/>
              <a:t>unveränderliche</a:t>
            </a:r>
            <a:r>
              <a:rPr lang="de-DE" dirty="0"/>
              <a:t> Vorlage, die verwendet werden kann, um identische Container-Instanzen zu erstellen.</a:t>
            </a:r>
          </a:p>
          <a:p>
            <a:pPr>
              <a:buFont typeface="Arial" panose="020B0604020202020204" pitchFamily="34" charset="0"/>
              <a:buChar char="•"/>
            </a:pPr>
            <a:r>
              <a:rPr lang="de-DE" b="1" dirty="0"/>
              <a:t>B</a:t>
            </a:r>
            <a:r>
              <a:rPr lang="de-DE" dirty="0"/>
              <a:t>: Diese identischen Container-Instanzen können in mehreren Instanzen skaliert werden, um erhöhte Lasten zu bewältigen.</a:t>
            </a:r>
          </a:p>
          <a:p>
            <a:pPr>
              <a:buFont typeface="Arial" panose="020B0604020202020204" pitchFamily="34" charset="0"/>
              <a:buChar char="•"/>
            </a:pPr>
            <a:r>
              <a:rPr lang="de-DE" b="1" dirty="0"/>
              <a:t>C</a:t>
            </a:r>
            <a:r>
              <a:rPr lang="de-DE" dirty="0"/>
              <a:t>: Daher trägt das Docker-Image zur Skalierbarkeit bei, indem es die einfache Replikation und Bereitstellung von Container-Instanzen ermöglicht.</a:t>
            </a:r>
          </a:p>
          <a:p>
            <a:r>
              <a:rPr lang="de-DE" b="1" dirty="0"/>
              <a:t>Effizienz</a:t>
            </a:r>
          </a:p>
          <a:p>
            <a:r>
              <a:rPr lang="de-DE" b="1" dirty="0"/>
              <a:t>Einfluss des Docker-Images</a:t>
            </a:r>
          </a:p>
          <a:p>
            <a:pPr>
              <a:buFont typeface="Arial" panose="020B0604020202020204" pitchFamily="34" charset="0"/>
              <a:buChar char="•"/>
            </a:pPr>
            <a:r>
              <a:rPr lang="de-DE" b="1" dirty="0"/>
              <a:t>A</a:t>
            </a:r>
            <a:r>
              <a:rPr lang="de-DE" dirty="0"/>
              <a:t>: Docker-Images sind in Schichten aufgebaut, wobei jede Schicht eine Änderung oder Ergänzung darstellt.</a:t>
            </a:r>
          </a:p>
          <a:p>
            <a:pPr>
              <a:buFont typeface="Arial" panose="020B0604020202020204" pitchFamily="34" charset="0"/>
              <a:buChar char="•"/>
            </a:pPr>
            <a:r>
              <a:rPr lang="de-DE" b="1" dirty="0"/>
              <a:t>B</a:t>
            </a:r>
            <a:r>
              <a:rPr lang="de-DE" dirty="0"/>
              <a:t>: Diese Schichten werden zwischengespeichert und können wiederverwendet werden, was den </a:t>
            </a:r>
            <a:r>
              <a:rPr lang="de-DE" dirty="0" err="1"/>
              <a:t>Build</a:t>
            </a:r>
            <a:r>
              <a:rPr lang="de-DE" dirty="0"/>
              <a:t>-Prozess beschleunigt und die Ressourcennutzung optimiert.</a:t>
            </a:r>
          </a:p>
          <a:p>
            <a:pPr>
              <a:buFont typeface="Arial" panose="020B0604020202020204" pitchFamily="34" charset="0"/>
              <a:buChar char="•"/>
            </a:pPr>
            <a:r>
              <a:rPr lang="de-DE" b="1" dirty="0"/>
              <a:t>C</a:t>
            </a:r>
            <a:r>
              <a:rPr lang="de-DE" dirty="0"/>
              <a:t>: Dadurch trägt das Docker-Image zur Effizienz bei, indem es die Zeit und Ressourcen minimiert, die für die Erstellung und Aktualisierung von Docker-Containern benötigt werden.</a:t>
            </a:r>
          </a:p>
          <a:p>
            <a:r>
              <a:rPr lang="de-DE" b="1" dirty="0"/>
              <a:t>Isolation</a:t>
            </a:r>
          </a:p>
          <a:p>
            <a:r>
              <a:rPr lang="de-DE" b="1" dirty="0"/>
              <a:t>Einfluss des Docker-Images</a:t>
            </a:r>
          </a:p>
          <a:p>
            <a:pPr>
              <a:buFont typeface="Arial" panose="020B0604020202020204" pitchFamily="34" charset="0"/>
              <a:buChar char="•"/>
            </a:pPr>
            <a:r>
              <a:rPr lang="de-DE" b="1" dirty="0"/>
              <a:t>A</a:t>
            </a:r>
            <a:r>
              <a:rPr lang="de-DE" dirty="0"/>
              <a:t>: Ein Docker-Image definiert die spezifischen Abhängigkeiten und Konfigurationen für eine Anwendung, die in einem Docker-Container ausgeführt wird.</a:t>
            </a:r>
          </a:p>
          <a:p>
            <a:pPr>
              <a:buFont typeface="Arial" panose="020B0604020202020204" pitchFamily="34" charset="0"/>
              <a:buChar char="•"/>
            </a:pPr>
            <a:r>
              <a:rPr lang="de-DE" b="1" dirty="0"/>
              <a:t>B</a:t>
            </a:r>
            <a:r>
              <a:rPr lang="de-DE" dirty="0"/>
              <a:t>: Diese Container laufen in isolierten Umgebungen, die durch das Image spezifiziert werden.</a:t>
            </a:r>
          </a:p>
          <a:p>
            <a:pPr>
              <a:buFont typeface="Arial" panose="020B0604020202020204" pitchFamily="34" charset="0"/>
              <a:buChar char="•"/>
            </a:pPr>
            <a:r>
              <a:rPr lang="de-DE" b="1" dirty="0"/>
              <a:t>C</a:t>
            </a:r>
            <a:r>
              <a:rPr lang="de-DE" dirty="0"/>
              <a:t>: Daher trägt das Docker-Image zur Isolation bei, indem es sicherstellt, dass jede Anwendung in einer eigenen, isolierten Umgebung ausgeführt wird, ohne dass es zu Konflikten mit anderen Anwendungen kommt.</a:t>
            </a:r>
          </a:p>
          <a:p>
            <a:r>
              <a:rPr lang="de-DE" b="1" dirty="0"/>
              <a:t>Produktivität</a:t>
            </a:r>
          </a:p>
          <a:p>
            <a:r>
              <a:rPr lang="de-DE" b="1" dirty="0"/>
              <a:t>Einfluss des Docker-Images</a:t>
            </a:r>
          </a:p>
          <a:p>
            <a:pPr>
              <a:buFont typeface="Arial" panose="020B0604020202020204" pitchFamily="34" charset="0"/>
              <a:buChar char="•"/>
            </a:pPr>
            <a:r>
              <a:rPr lang="de-DE" b="1" dirty="0"/>
              <a:t>A</a:t>
            </a:r>
            <a:r>
              <a:rPr lang="de-DE" dirty="0"/>
              <a:t>: Ein Docker-Image automatisiert den Prozess der Bereitstellung von Anwendungen durch die Definition aller notwendigen Komponenten und Konfigurationen.</a:t>
            </a:r>
          </a:p>
          <a:p>
            <a:pPr>
              <a:buFont typeface="Arial" panose="020B0604020202020204" pitchFamily="34" charset="0"/>
              <a:buChar char="•"/>
            </a:pPr>
            <a:r>
              <a:rPr lang="de-DE" b="1" dirty="0"/>
              <a:t>B</a:t>
            </a:r>
            <a:r>
              <a:rPr lang="de-DE" dirty="0"/>
              <a:t>: Dies reduziert den manuellen Aufwand und die Fehleranfälligkeit bei der Einrichtung von Entwicklungs- und Produktionsumgebungen.</a:t>
            </a:r>
          </a:p>
          <a:p>
            <a:pPr>
              <a:buFont typeface="Arial" panose="020B0604020202020204" pitchFamily="34" charset="0"/>
              <a:buChar char="•"/>
            </a:pPr>
            <a:r>
              <a:rPr lang="de-DE" b="1" dirty="0"/>
              <a:t>C</a:t>
            </a:r>
            <a:r>
              <a:rPr lang="de-DE" dirty="0"/>
              <a:t>: Dadurch erhöht das Docker-Image die Produktivität der Entwickler, indem es die Konsistenz und Wiederholbarkeit der Umgebungseinrichtung sicherstellt.</a:t>
            </a:r>
          </a:p>
          <a:p>
            <a:r>
              <a:rPr lang="de-DE" b="1" dirty="0"/>
              <a:t>Community</a:t>
            </a:r>
          </a:p>
          <a:p>
            <a:r>
              <a:rPr lang="de-DE" b="1" dirty="0"/>
              <a:t>Einfluss des Docker-Images</a:t>
            </a:r>
          </a:p>
          <a:p>
            <a:pPr>
              <a:buFont typeface="Arial" panose="020B0604020202020204" pitchFamily="34" charset="0"/>
              <a:buChar char="•"/>
            </a:pPr>
            <a:r>
              <a:rPr lang="de-DE" b="1" dirty="0"/>
              <a:t>A</a:t>
            </a:r>
            <a:r>
              <a:rPr lang="de-DE" dirty="0"/>
              <a:t>: Ein Docker-Image kann leicht geteilt und wiederverwendet werden, da es eine standardisierte Vorlage ist, die die Schritte zur Erstellung eines Containers beschreibt.</a:t>
            </a:r>
          </a:p>
          <a:p>
            <a:pPr>
              <a:buFont typeface="Arial" panose="020B0604020202020204" pitchFamily="34" charset="0"/>
              <a:buChar char="•"/>
            </a:pPr>
            <a:r>
              <a:rPr lang="de-DE" b="1" dirty="0"/>
              <a:t>B</a:t>
            </a:r>
            <a:r>
              <a:rPr lang="de-DE" dirty="0"/>
              <a:t>: Dies ermöglicht es Entwicklern, bewährte Praktiken und Konfigurationen innerhalb der Community auszutauschen.</a:t>
            </a:r>
          </a:p>
          <a:p>
            <a:pPr>
              <a:buFont typeface="Arial" panose="020B0604020202020204" pitchFamily="34" charset="0"/>
              <a:buChar char="•"/>
            </a:pPr>
            <a:r>
              <a:rPr lang="de-DE" b="1" dirty="0"/>
              <a:t>C</a:t>
            </a:r>
            <a:r>
              <a:rPr lang="de-DE" dirty="0"/>
              <a:t>: Daher fördert das Docker-Image die Zusammenarbeit und den Wissensaustausch innerhalb der Docker-Community, indem es eine einfache Möglichkeit bietet, Konfigurationen und Best Practices zu teilen.</a:t>
            </a:r>
          </a:p>
          <a:p>
            <a:endParaRPr lang="de-DE" dirty="0"/>
          </a:p>
        </p:txBody>
      </p:sp>
    </p:spTree>
    <p:extLst>
      <p:ext uri="{BB962C8B-B14F-4D97-AF65-F5344CB8AC3E}">
        <p14:creationId xmlns:p14="http://schemas.microsoft.com/office/powerpoint/2010/main" val="137966158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8457A101-4836-6139-204A-146ACF8BBC46}"/>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3C8EB74F-3461-7AEF-F15A-C13FB1059A36}"/>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0A20EAC4-9B5E-9623-C8CA-7A47503772F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8527671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1824CFE7-84EA-BAF8-C9AC-7E01010D0500}"/>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A386C0C4-FF9F-1F7F-FF6E-9DD96BF918F7}"/>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2900E86E-B0F0-F115-8822-2444313BB87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890520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67B540D7-DD51-C863-819A-4BFB7D4AB96A}"/>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11C46FDD-5777-4009-A6FC-7EE476F86A54}"/>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2A0A5816-C934-505B-7A7B-7FCDB9695DE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663779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2F4C725C-5153-E6E1-AF50-C6A507427A38}"/>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DD54ECAE-35C3-F609-F2B3-4236F2B10CF6}"/>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B52C1ACC-211B-181B-90F1-49B0E2DDB5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3046375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E7B2F578-89F2-2CFD-8CEE-7260745CD54C}"/>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B7EEA3EC-9B03-BE25-7AE7-6D8B385F5227}"/>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C12853AC-DB8B-E025-EF24-624297CA98F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093119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21A73741-244E-E7DC-5B36-EE46658C127C}"/>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386870D9-0051-2502-DA6D-37BEEA4347E4}"/>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8F2E75CC-B9A9-AAE7-0D83-B9FB7CE0A8D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373865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2F2464E1-2264-CEF3-02D2-65370F9AAA36}"/>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26E5F890-B9AB-AF9B-1047-C31AA12023C2}"/>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758B3929-CB97-07DB-2397-3335A4B361E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120615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AC73079A-39FD-142C-F5BF-C9008E680852}"/>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C273B5D0-558B-BE48-FB8B-2BBF6DB11F7D}"/>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399A0AA5-FDF5-6E4D-16B9-8FD1A4C6F64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50756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B18AE693-311F-2CD8-197D-7F3C1F02011E}"/>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CCADBDC3-CD10-19C6-4ED4-53B7E8329211}"/>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15FA05E0-3125-4BEE-3E86-D83ED4BF3BA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984472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5C7AD956-36EE-3883-FAF1-5FBF7D2D3FB3}"/>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A7D33C7C-1143-893B-32C7-E6A0076182F7}"/>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19926867-3EC1-6FDC-8EAB-5D1850A52BE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66718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r>
              <a:rPr lang="de-DE" b="1" dirty="0"/>
              <a:t>Einfluss des Containers auf Portabilität, Skalierbarkeit, Effizienz, Isolation, Produktivität &amp; Community</a:t>
            </a:r>
          </a:p>
          <a:p>
            <a:r>
              <a:rPr lang="de-DE" b="1" dirty="0"/>
              <a:t>Portabilität</a:t>
            </a:r>
          </a:p>
          <a:p>
            <a:r>
              <a:rPr lang="de-DE" b="1" dirty="0"/>
              <a:t>Einfluss des Containers</a:t>
            </a:r>
          </a:p>
          <a:p>
            <a:pPr>
              <a:buFont typeface="Arial" panose="020B0604020202020204" pitchFamily="34" charset="0"/>
              <a:buChar char="•"/>
            </a:pPr>
            <a:r>
              <a:rPr lang="de-DE" b="1" dirty="0"/>
              <a:t>A</a:t>
            </a:r>
            <a:r>
              <a:rPr lang="de-DE" dirty="0"/>
              <a:t>: Container enthalten alle notwendigen Komponenten und Konfigurationen, um eine Anwendung auszuführen, einschließlich der Laufzeitumgebung und Bibliotheken.</a:t>
            </a:r>
          </a:p>
          <a:p>
            <a:pPr>
              <a:buFont typeface="Arial" panose="020B0604020202020204" pitchFamily="34" charset="0"/>
              <a:buChar char="•"/>
            </a:pPr>
            <a:r>
              <a:rPr lang="de-DE" b="1" dirty="0"/>
              <a:t>B</a:t>
            </a:r>
            <a:r>
              <a:rPr lang="de-DE" dirty="0"/>
              <a:t>: Dadurch wird sichergestellt, dass die Anwendung in einer konsistenten Umgebung ausgeführt wird, unabhängig davon, wo der Container bereitgestellt wird.</a:t>
            </a:r>
          </a:p>
          <a:p>
            <a:pPr>
              <a:buFont typeface="Arial" panose="020B0604020202020204" pitchFamily="34" charset="0"/>
              <a:buChar char="•"/>
            </a:pPr>
            <a:r>
              <a:rPr lang="de-DE" b="1" dirty="0"/>
              <a:t>C</a:t>
            </a:r>
            <a:r>
              <a:rPr lang="de-DE" dirty="0"/>
              <a:t>: Aus diesem Grund können Container auf jedem System, das Docker unterstützt, konsistent ausgeführt werden, was die Portabilität der Anwendung erhöht.</a:t>
            </a:r>
          </a:p>
          <a:p>
            <a:r>
              <a:rPr lang="de-DE" b="1" dirty="0"/>
              <a:t>Skalierbarkeit</a:t>
            </a:r>
          </a:p>
          <a:p>
            <a:r>
              <a:rPr lang="de-DE" b="1" dirty="0"/>
              <a:t>Einfluss des Containers</a:t>
            </a:r>
          </a:p>
          <a:p>
            <a:pPr>
              <a:buFont typeface="Arial" panose="020B0604020202020204" pitchFamily="34" charset="0"/>
              <a:buChar char="•"/>
            </a:pPr>
            <a:r>
              <a:rPr lang="de-DE" b="1" dirty="0"/>
              <a:t>A</a:t>
            </a:r>
            <a:r>
              <a:rPr lang="de-DE" dirty="0"/>
              <a:t>: Container sind leichtgewichtig und können schnell erstellt und gestartet werden.</a:t>
            </a:r>
          </a:p>
          <a:p>
            <a:pPr>
              <a:buFont typeface="Arial" panose="020B0604020202020204" pitchFamily="34" charset="0"/>
              <a:buChar char="•"/>
            </a:pPr>
            <a:r>
              <a:rPr lang="de-DE" b="1" dirty="0"/>
              <a:t>B</a:t>
            </a:r>
            <a:r>
              <a:rPr lang="de-DE" dirty="0"/>
              <a:t>: Diese Eigenschaften ermöglichen es, Container-Instanzen einfach zu replizieren und zu skalieren, um erhöhte Lasten zu bewältigen.</a:t>
            </a:r>
          </a:p>
          <a:p>
            <a:pPr>
              <a:buFont typeface="Arial" panose="020B0604020202020204" pitchFamily="34" charset="0"/>
              <a:buChar char="•"/>
            </a:pPr>
            <a:r>
              <a:rPr lang="de-DE" b="1" dirty="0"/>
              <a:t>C</a:t>
            </a:r>
            <a:r>
              <a:rPr lang="de-DE" dirty="0"/>
              <a:t>: Daher tragen Container zur Skalierbarkeit bei, indem sie die einfache Replikation und Bereitstellung von Container-Instanzen ermöglichen.</a:t>
            </a:r>
          </a:p>
          <a:p>
            <a:r>
              <a:rPr lang="de-DE" b="1" dirty="0"/>
              <a:t>Effizienz</a:t>
            </a:r>
          </a:p>
          <a:p>
            <a:r>
              <a:rPr lang="de-DE" b="1" dirty="0"/>
              <a:t>Einfluss des Containers</a:t>
            </a:r>
          </a:p>
          <a:p>
            <a:pPr>
              <a:buFont typeface="Arial" panose="020B0604020202020204" pitchFamily="34" charset="0"/>
              <a:buChar char="•"/>
            </a:pPr>
            <a:r>
              <a:rPr lang="de-DE" b="1" dirty="0"/>
              <a:t>A</a:t>
            </a:r>
            <a:r>
              <a:rPr lang="de-DE" dirty="0"/>
              <a:t>: Container teilen sich den Kernel des Host-Betriebssystems und benötigen keine vollständige </a:t>
            </a:r>
            <a:r>
              <a:rPr lang="de-DE" dirty="0" err="1"/>
              <a:t>Betriebssystemvirtualisierung</a:t>
            </a:r>
            <a:r>
              <a:rPr lang="de-DE" dirty="0"/>
              <a:t>.</a:t>
            </a:r>
          </a:p>
          <a:p>
            <a:pPr>
              <a:buFont typeface="Arial" panose="020B0604020202020204" pitchFamily="34" charset="0"/>
              <a:buChar char="•"/>
            </a:pPr>
            <a:r>
              <a:rPr lang="de-DE" b="1" dirty="0"/>
              <a:t>B</a:t>
            </a:r>
            <a:r>
              <a:rPr lang="de-DE" dirty="0"/>
              <a:t>: Dies reduziert den Ressourcenverbrauch im Vergleich zu virtuellen Maschinen, die ein vollständiges Betriebssystem benötigen.</a:t>
            </a:r>
          </a:p>
          <a:p>
            <a:pPr>
              <a:buFont typeface="Arial" panose="020B0604020202020204" pitchFamily="34" charset="0"/>
              <a:buChar char="•"/>
            </a:pPr>
            <a:r>
              <a:rPr lang="de-DE" b="1" dirty="0"/>
              <a:t>C</a:t>
            </a:r>
            <a:r>
              <a:rPr lang="de-DE" dirty="0"/>
              <a:t>: Dadurch tragen Container zur Effizienz bei, indem sie die Ressourcennutzung optimieren und die Leistung verbessern.</a:t>
            </a:r>
          </a:p>
          <a:p>
            <a:r>
              <a:rPr lang="de-DE" b="1" dirty="0"/>
              <a:t>Isolation</a:t>
            </a:r>
          </a:p>
          <a:p>
            <a:r>
              <a:rPr lang="de-DE" b="1" dirty="0"/>
              <a:t>Einfluss des Containers</a:t>
            </a:r>
          </a:p>
          <a:p>
            <a:pPr>
              <a:buFont typeface="Arial" panose="020B0604020202020204" pitchFamily="34" charset="0"/>
              <a:buChar char="•"/>
            </a:pPr>
            <a:r>
              <a:rPr lang="de-DE" b="1" dirty="0"/>
              <a:t>A</a:t>
            </a:r>
            <a:r>
              <a:rPr lang="de-DE" dirty="0"/>
              <a:t>: Container bieten Prozess- und Dateisystemisolation, indem sie separate Umgebungen für Anwendungen bereitstellen.</a:t>
            </a:r>
          </a:p>
          <a:p>
            <a:pPr>
              <a:buFont typeface="Arial" panose="020B0604020202020204" pitchFamily="34" charset="0"/>
              <a:buChar char="•"/>
            </a:pPr>
            <a:r>
              <a:rPr lang="de-DE" b="1" dirty="0"/>
              <a:t>B</a:t>
            </a:r>
            <a:r>
              <a:rPr lang="de-DE" dirty="0"/>
              <a:t>: Diese Isolation verhindert Konflikte zwischen Anwendungen und ihren Abhängigkeiten.</a:t>
            </a:r>
          </a:p>
          <a:p>
            <a:pPr>
              <a:buFont typeface="Arial" panose="020B0604020202020204" pitchFamily="34" charset="0"/>
              <a:buChar char="•"/>
            </a:pPr>
            <a:r>
              <a:rPr lang="de-DE" b="1" dirty="0"/>
              <a:t>C</a:t>
            </a:r>
            <a:r>
              <a:rPr lang="de-DE" dirty="0"/>
              <a:t>: Daher tragen Container zur Isolation bei, indem sie sicherstellen, dass jede Anwendung in einer eigenen, isolierten Umgebung ausgeführt wird.</a:t>
            </a:r>
          </a:p>
          <a:p>
            <a:r>
              <a:rPr lang="de-DE" b="1" dirty="0"/>
              <a:t>Produktivität</a:t>
            </a:r>
          </a:p>
          <a:p>
            <a:r>
              <a:rPr lang="de-DE" b="1" dirty="0"/>
              <a:t>Einfluss des Containers</a:t>
            </a:r>
          </a:p>
          <a:p>
            <a:pPr>
              <a:buFont typeface="Arial" panose="020B0604020202020204" pitchFamily="34" charset="0"/>
              <a:buChar char="•"/>
            </a:pPr>
            <a:r>
              <a:rPr lang="de-DE" b="1" dirty="0"/>
              <a:t>A</a:t>
            </a:r>
            <a:r>
              <a:rPr lang="de-DE" dirty="0"/>
              <a:t>: Container ermöglichen die schnelle Bereitstellung und Skalierung von Anwendungen durch die Verwendung von standardisierten Images und Konfigurationen.</a:t>
            </a:r>
          </a:p>
          <a:p>
            <a:pPr>
              <a:buFont typeface="Arial" panose="020B0604020202020204" pitchFamily="34" charset="0"/>
              <a:buChar char="•"/>
            </a:pPr>
            <a:r>
              <a:rPr lang="de-DE" b="1" dirty="0"/>
              <a:t>B</a:t>
            </a:r>
            <a:r>
              <a:rPr lang="de-DE" dirty="0"/>
              <a:t>: Dies reduziert den manuellen Aufwand und die Fehleranfälligkeit bei der Einrichtung von Entwicklungs- und Produktionsumgebungen.</a:t>
            </a:r>
          </a:p>
          <a:p>
            <a:pPr>
              <a:buFont typeface="Arial" panose="020B0604020202020204" pitchFamily="34" charset="0"/>
              <a:buChar char="•"/>
            </a:pPr>
            <a:r>
              <a:rPr lang="de-DE" b="1" dirty="0"/>
              <a:t>C</a:t>
            </a:r>
            <a:r>
              <a:rPr lang="de-DE" dirty="0"/>
              <a:t>: Dadurch erhöhen Container die Produktivität der Entwickler, indem sie die Konsistenz und Wiederholbarkeit der Umgebungseinrichtung sicherstellen.</a:t>
            </a:r>
          </a:p>
          <a:p>
            <a:r>
              <a:rPr lang="de-DE" b="1" dirty="0"/>
              <a:t>Community</a:t>
            </a:r>
          </a:p>
          <a:p>
            <a:r>
              <a:rPr lang="de-DE" b="1" dirty="0"/>
              <a:t>Einfluss des Containers</a:t>
            </a:r>
          </a:p>
          <a:p>
            <a:pPr>
              <a:buFont typeface="Arial" panose="020B0604020202020204" pitchFamily="34" charset="0"/>
              <a:buChar char="•"/>
            </a:pPr>
            <a:r>
              <a:rPr lang="de-DE" b="1" dirty="0"/>
              <a:t>A</a:t>
            </a:r>
            <a:r>
              <a:rPr lang="de-DE" dirty="0"/>
              <a:t>: Container-Images können leicht geteilt und wiederverwendet werden, da sie standardisierte Vorlagen sind, die die Schritte zur Erstellung eines Containers beschreiben.</a:t>
            </a:r>
          </a:p>
          <a:p>
            <a:pPr>
              <a:buFont typeface="Arial" panose="020B0604020202020204" pitchFamily="34" charset="0"/>
              <a:buChar char="•"/>
            </a:pPr>
            <a:r>
              <a:rPr lang="de-DE" b="1" dirty="0"/>
              <a:t>B</a:t>
            </a:r>
            <a:r>
              <a:rPr lang="de-DE" dirty="0"/>
              <a:t>: Dies ermöglicht es Entwicklern, bewährte Praktiken und Konfigurationen innerhalb der Community auszutauschen.</a:t>
            </a:r>
          </a:p>
          <a:p>
            <a:pPr>
              <a:buFont typeface="Arial" panose="020B0604020202020204" pitchFamily="34" charset="0"/>
              <a:buChar char="•"/>
            </a:pPr>
            <a:r>
              <a:rPr lang="de-DE" b="1" dirty="0"/>
              <a:t>C</a:t>
            </a:r>
            <a:r>
              <a:rPr lang="de-DE" dirty="0"/>
              <a:t>: Daher fördern Container die Zusammenarbeit und den Wissensaustausch innerhalb der Docker-Community, indem sie eine einfache Möglichkeit bieten, Konfigurationen und Best Practices zu teilen.</a:t>
            </a:r>
          </a:p>
          <a:p>
            <a:endParaRPr lang="de-DE" dirty="0"/>
          </a:p>
        </p:txBody>
      </p:sp>
    </p:spTree>
    <p:extLst>
      <p:ext uri="{BB962C8B-B14F-4D97-AF65-F5344CB8AC3E}">
        <p14:creationId xmlns:p14="http://schemas.microsoft.com/office/powerpoint/2010/main" val="18381027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83A1FCD2-3D8C-FCCD-DC49-F0CF9CD22464}"/>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BED6FEFA-2D8C-5E34-6240-F052AE8E5987}"/>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4F28D840-DA1D-D558-8F9A-16BA7C6EA85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9954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EE195F6F-3DBA-43A6-CCEB-82CF700CCE59}"/>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69560730-DE90-2DFE-064C-5BBDBE4FDAF1}"/>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DBE005D1-270E-2427-9D9E-360D73251AB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96027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73B116FE-BB98-736E-B243-9654E44B7EB2}"/>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3DB34036-DBCC-D9C0-DA15-0CA2B8898D63}"/>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33EF262C-F147-A98B-AC08-05B85598220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39954882"/>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8CA9E549-AF22-B034-0297-84DDEE4BF5F3}"/>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24E54595-9FD0-E8D6-E699-E25ADF833C9B}"/>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1DCD269B-D276-8173-6ED3-E9D1852A13B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880446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ED58169C-B55D-6DC0-3514-2669DEA7E631}"/>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B3D260E9-F07B-E574-2BBD-CFDE413C66B9}"/>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B60773B0-2BE9-3D00-855E-299E66B17E3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005065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DA5DC226-6F3E-F624-9138-EB7B6EFFEB3B}"/>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EF879A4A-0F35-8887-D9C8-8868DCE6D484}"/>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7438FAE4-05F7-F793-8661-626AF17E52E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9461868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A3F86D0B-E5E6-191A-089F-1F1DCD0B1F49}"/>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983FE10F-5BB2-CCC6-5511-4CF617F01007}"/>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8D80A7BF-9717-C7CE-5A65-6C197448033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444233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0D80472B-0F3E-2298-D13B-6AB5B5487EF8}"/>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367DB2B0-19A7-5B41-26DE-B9B258044761}"/>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77516C63-FB48-EBA1-456C-62C12055DA3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099872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1047B6FF-0CE1-C090-424D-C8B8B6E89647}"/>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DA17128B-66D1-6A05-8A84-5BD926D10B79}"/>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862B3AEE-7906-62FF-510E-A77859A5FD4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5111328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97540900-0C9B-63D0-75F8-BC97795417FB}"/>
            </a:ext>
          </a:extLst>
        </p:cNvPr>
        <p:cNvGrpSpPr/>
        <p:nvPr/>
      </p:nvGrpSpPr>
      <p:grpSpPr>
        <a:xfrm>
          <a:off x="0" y="0"/>
          <a:ext cx="0" cy="0"/>
          <a:chOff x="0" y="0"/>
          <a:chExt cx="0" cy="0"/>
        </a:xfrm>
      </p:grpSpPr>
      <p:sp>
        <p:nvSpPr>
          <p:cNvPr id="157" name="Google Shape;157;g2c8b217438c_0_262:notes">
            <a:extLst>
              <a:ext uri="{FF2B5EF4-FFF2-40B4-BE49-F238E27FC236}">
                <a16:creationId xmlns:a16="http://schemas.microsoft.com/office/drawing/2014/main" id="{0F56C000-DEE0-3C18-5E66-D6B1EFE72DB5}"/>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2c8b217438c_0_262:notes">
            <a:extLst>
              <a:ext uri="{FF2B5EF4-FFF2-40B4-BE49-F238E27FC236}">
                <a16:creationId xmlns:a16="http://schemas.microsoft.com/office/drawing/2014/main" id="{B7A4B58B-5CC8-956F-B906-1FA1E247621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4752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r>
              <a:rPr lang="de-DE" b="1" dirty="0"/>
              <a:t>Frage 1: Was ist der Hauptzweck einer </a:t>
            </a:r>
            <a:r>
              <a:rPr lang="de-DE" b="1" dirty="0" err="1"/>
              <a:t>Dockerfile</a:t>
            </a:r>
            <a:r>
              <a:rPr lang="de-DE" b="1" dirty="0"/>
              <a:t>?</a:t>
            </a:r>
          </a:p>
          <a:p>
            <a:pPr>
              <a:buFont typeface="+mj-lt"/>
              <a:buAutoNum type="arabicPeriod"/>
            </a:pPr>
            <a:r>
              <a:rPr lang="de-DE" dirty="0"/>
              <a:t>Die Schritte zur Erstellung eines Docker-Images definieren.</a:t>
            </a:r>
          </a:p>
          <a:p>
            <a:pPr>
              <a:buFont typeface="+mj-lt"/>
              <a:buAutoNum type="arabicPeriod"/>
            </a:pPr>
            <a:r>
              <a:rPr lang="de-DE" dirty="0"/>
              <a:t>Den Lebenszyklus von Docker-Containern verwalten.</a:t>
            </a:r>
          </a:p>
          <a:p>
            <a:pPr>
              <a:buFont typeface="+mj-lt"/>
              <a:buAutoNum type="arabicPeriod"/>
            </a:pPr>
            <a:r>
              <a:rPr lang="de-DE" dirty="0"/>
              <a:t>Docker-Images in einem Registry speichern.</a:t>
            </a:r>
          </a:p>
          <a:p>
            <a:r>
              <a:rPr lang="de-DE" dirty="0"/>
              <a:t>1</a:t>
            </a:r>
          </a:p>
          <a:p>
            <a:endParaRPr lang="de-DE" dirty="0"/>
          </a:p>
          <a:p>
            <a:pPr>
              <a:buFont typeface="Arial" panose="020B0604020202020204" pitchFamily="34" charset="0"/>
              <a:buChar char="•"/>
            </a:pPr>
            <a:r>
              <a:rPr lang="de-DE" b="1" dirty="0"/>
              <a:t>Antwort 1 (Richtig)</a:t>
            </a:r>
            <a:r>
              <a:rPr lang="de-DE" dirty="0"/>
              <a:t>: Eine </a:t>
            </a:r>
            <a:r>
              <a:rPr lang="de-DE" dirty="0" err="1"/>
              <a:t>Dockerfile</a:t>
            </a:r>
            <a:r>
              <a:rPr lang="de-DE" dirty="0"/>
              <a:t> ist eine Textdatei, die die Anweisungen enthält, um ein Docker-Image zu erstellen. Diese Anweisungen definieren die Basis-Image, die zu installierende Software, die zu kopierenden Dateien und die auszuführenden Befehle.</a:t>
            </a:r>
          </a:p>
          <a:p>
            <a:pPr>
              <a:buFont typeface="Arial" panose="020B0604020202020204" pitchFamily="34" charset="0"/>
              <a:buChar char="•"/>
            </a:pPr>
            <a:r>
              <a:rPr lang="de-DE" b="1" dirty="0"/>
              <a:t>Antwort 2 (Falsch)</a:t>
            </a:r>
            <a:r>
              <a:rPr lang="de-DE" dirty="0"/>
              <a:t>: Der Lebenszyklus von Docker-Containern wird durch Docker-Kommandos wie </a:t>
            </a:r>
            <a:r>
              <a:rPr lang="de-DE" dirty="0" err="1"/>
              <a:t>docker</a:t>
            </a:r>
            <a:r>
              <a:rPr lang="de-DE" dirty="0"/>
              <a:t> </a:t>
            </a:r>
            <a:r>
              <a:rPr lang="de-DE" dirty="0" err="1"/>
              <a:t>run</a:t>
            </a:r>
            <a:r>
              <a:rPr lang="de-DE" dirty="0"/>
              <a:t>, </a:t>
            </a:r>
            <a:r>
              <a:rPr lang="de-DE" dirty="0" err="1"/>
              <a:t>docker</a:t>
            </a:r>
            <a:r>
              <a:rPr lang="de-DE" dirty="0"/>
              <a:t> </a:t>
            </a:r>
            <a:r>
              <a:rPr lang="de-DE" dirty="0" err="1"/>
              <a:t>stop</a:t>
            </a:r>
            <a:r>
              <a:rPr lang="de-DE" dirty="0"/>
              <a:t> und </a:t>
            </a:r>
            <a:r>
              <a:rPr lang="de-DE" dirty="0" err="1"/>
              <a:t>docker</a:t>
            </a:r>
            <a:r>
              <a:rPr lang="de-DE" dirty="0"/>
              <a:t> </a:t>
            </a:r>
            <a:r>
              <a:rPr lang="de-DE" dirty="0" err="1"/>
              <a:t>rm</a:t>
            </a:r>
            <a:r>
              <a:rPr lang="de-DE" dirty="0"/>
              <a:t> verwaltet, nicht durch die </a:t>
            </a:r>
            <a:r>
              <a:rPr lang="de-DE" dirty="0" err="1"/>
              <a:t>Dockerfile</a:t>
            </a:r>
            <a:r>
              <a:rPr lang="de-DE" dirty="0"/>
              <a:t>.</a:t>
            </a:r>
          </a:p>
          <a:p>
            <a:pPr>
              <a:buFont typeface="Arial" panose="020B0604020202020204" pitchFamily="34" charset="0"/>
              <a:buChar char="•"/>
            </a:pPr>
            <a:r>
              <a:rPr lang="de-DE" b="1" dirty="0"/>
              <a:t>Antwort 3 (Falsch)</a:t>
            </a:r>
            <a:r>
              <a:rPr lang="de-DE" dirty="0"/>
              <a:t>: Docker-Images werden in einem Registry wie Docker Hub gespeichert, aber die </a:t>
            </a:r>
            <a:r>
              <a:rPr lang="de-DE" dirty="0" err="1"/>
              <a:t>Dockerfile</a:t>
            </a:r>
            <a:r>
              <a:rPr lang="de-DE" dirty="0"/>
              <a:t> selbst ist nicht für das Speichern von Images verantwortlich. Sie definiert nur, wie das Image erstellt wird.</a:t>
            </a:r>
          </a:p>
          <a:p>
            <a:endParaRPr lang="de-DE" dirty="0"/>
          </a:p>
          <a:p>
            <a:pPr marL="158750" indent="0">
              <a:buNone/>
            </a:pPr>
            <a:endParaRPr lang="de-DE" dirty="0"/>
          </a:p>
        </p:txBody>
      </p:sp>
    </p:spTree>
    <p:extLst>
      <p:ext uri="{BB962C8B-B14F-4D97-AF65-F5344CB8AC3E}">
        <p14:creationId xmlns:p14="http://schemas.microsoft.com/office/powerpoint/2010/main" val="1520786635"/>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4BC9FEE3-202F-7AD1-DB85-EA57D9EA6EF0}"/>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BB2D4E6F-14D1-5F4F-2845-05A41896FAB7}"/>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AA09BD5F-8850-5056-B67B-B1B40BBC22C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238028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60921F1A-7EB9-3670-73E5-E09A9D534882}"/>
            </a:ext>
          </a:extLst>
        </p:cNvPr>
        <p:cNvGrpSpPr/>
        <p:nvPr/>
      </p:nvGrpSpPr>
      <p:grpSpPr>
        <a:xfrm>
          <a:off x="0" y="0"/>
          <a:ext cx="0" cy="0"/>
          <a:chOff x="0" y="0"/>
          <a:chExt cx="0" cy="0"/>
        </a:xfrm>
      </p:grpSpPr>
      <p:sp>
        <p:nvSpPr>
          <p:cNvPr id="157" name="Google Shape;157;g2c8b217438c_0_262:notes">
            <a:extLst>
              <a:ext uri="{FF2B5EF4-FFF2-40B4-BE49-F238E27FC236}">
                <a16:creationId xmlns:a16="http://schemas.microsoft.com/office/drawing/2014/main" id="{86A59FAC-0D03-A5FD-79E4-D00610FD88BA}"/>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2c8b217438c_0_262:notes">
            <a:extLst>
              <a:ext uri="{FF2B5EF4-FFF2-40B4-BE49-F238E27FC236}">
                <a16:creationId xmlns:a16="http://schemas.microsoft.com/office/drawing/2014/main" id="{726FDCDE-7DFA-029C-49E2-2464F5A6958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421980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305036EC-C455-07C7-D688-95EC6C1C8BBE}"/>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7B013512-B549-E25B-699C-DD664A36F96E}"/>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553199EC-4540-EFAE-CAA9-9DE67A6E145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257586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C4B053F1-0B6A-1C18-0B50-505AA927B49A}"/>
            </a:ext>
          </a:extLst>
        </p:cNvPr>
        <p:cNvGrpSpPr/>
        <p:nvPr/>
      </p:nvGrpSpPr>
      <p:grpSpPr>
        <a:xfrm>
          <a:off x="0" y="0"/>
          <a:ext cx="0" cy="0"/>
          <a:chOff x="0" y="0"/>
          <a:chExt cx="0" cy="0"/>
        </a:xfrm>
      </p:grpSpPr>
      <p:sp>
        <p:nvSpPr>
          <p:cNvPr id="306" name="Google Shape;306;g2ccb1a49c31_0_0:notes">
            <a:extLst>
              <a:ext uri="{FF2B5EF4-FFF2-40B4-BE49-F238E27FC236}">
                <a16:creationId xmlns:a16="http://schemas.microsoft.com/office/drawing/2014/main" id="{228C97D4-7119-96A6-F133-25750EBF3588}"/>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7" name="Google Shape;307;g2ccb1a49c31_0_0:notes">
            <a:extLst>
              <a:ext uri="{FF2B5EF4-FFF2-40B4-BE49-F238E27FC236}">
                <a16:creationId xmlns:a16="http://schemas.microsoft.com/office/drawing/2014/main" id="{57CE95C4-2877-27BB-4297-EF800435A09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29486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el und Inhalt" type="obj">
  <p:cSld name="OBJEC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85000"/>
              </a:lnSpc>
              <a:spcBef>
                <a:spcPts val="0"/>
              </a:spcBef>
              <a:spcAft>
                <a:spcPts val="0"/>
              </a:spcAft>
              <a:buClr>
                <a:srgbClr val="3F3F3F"/>
              </a:buClr>
              <a:buSzPts val="3600"/>
              <a:buFont typeface="Calibri"/>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lvl1pPr marL="457200" lvl="0" indent="-317500" algn="l" rtl="0">
              <a:lnSpc>
                <a:spcPct val="90000"/>
              </a:lnSpc>
              <a:spcBef>
                <a:spcPts val="900"/>
              </a:spcBef>
              <a:spcAft>
                <a:spcPts val="0"/>
              </a:spcAft>
              <a:buSzPts val="1400"/>
              <a:buChar char="●"/>
              <a:defRPr/>
            </a:lvl1pPr>
            <a:lvl2pPr marL="914400" lvl="1" indent="-317500" algn="l" rtl="0">
              <a:lnSpc>
                <a:spcPct val="90000"/>
              </a:lnSpc>
              <a:spcBef>
                <a:spcPts val="200"/>
              </a:spcBef>
              <a:spcAft>
                <a:spcPts val="0"/>
              </a:spcAft>
              <a:buSzPts val="1400"/>
              <a:buChar char="○"/>
              <a:defRPr/>
            </a:lvl2pPr>
            <a:lvl3pPr marL="1371600" lvl="2" indent="-317500" algn="l" rtl="0">
              <a:lnSpc>
                <a:spcPct val="90000"/>
              </a:lnSpc>
              <a:spcBef>
                <a:spcPts val="300"/>
              </a:spcBef>
              <a:spcAft>
                <a:spcPts val="0"/>
              </a:spcAft>
              <a:buSzPts val="1400"/>
              <a:buChar char="■"/>
              <a:defRPr/>
            </a:lvl3pPr>
            <a:lvl4pPr marL="1828800" lvl="3" indent="-317500" algn="l" rtl="0">
              <a:lnSpc>
                <a:spcPct val="90000"/>
              </a:lnSpc>
              <a:spcBef>
                <a:spcPts val="300"/>
              </a:spcBef>
              <a:spcAft>
                <a:spcPts val="0"/>
              </a:spcAft>
              <a:buSzPts val="1400"/>
              <a:buChar char="●"/>
              <a:defRPr/>
            </a:lvl4pPr>
            <a:lvl5pPr marL="2286000" lvl="4" indent="-317500" algn="l" rtl="0">
              <a:lnSpc>
                <a:spcPct val="90000"/>
              </a:lnSpc>
              <a:spcBef>
                <a:spcPts val="300"/>
              </a:spcBef>
              <a:spcAft>
                <a:spcPts val="0"/>
              </a:spcAft>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53" name="Google Shape;53;p13"/>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54" name="Google Shape;54;p13"/>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55" name="Google Shape;55;p13"/>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elfolie" type="title">
  <p:cSld name="TITLE">
    <p:spTree>
      <p:nvGrpSpPr>
        <p:cNvPr id="1" name="Shape 65"/>
        <p:cNvGrpSpPr/>
        <p:nvPr/>
      </p:nvGrpSpPr>
      <p:grpSpPr>
        <a:xfrm>
          <a:off x="0" y="0"/>
          <a:ext cx="0" cy="0"/>
          <a:chOff x="0" y="0"/>
          <a:chExt cx="0" cy="0"/>
        </a:xfrm>
      </p:grpSpPr>
      <p:sp>
        <p:nvSpPr>
          <p:cNvPr id="66" name="Google Shape;66;p15"/>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7" name="Google Shape;67;p15"/>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8" name="Google Shape;68;p15"/>
          <p:cNvSpPr txBox="1">
            <a:spLocks noGrp="1"/>
          </p:cNvSpPr>
          <p:nvPr>
            <p:ph type="ctrTitle"/>
          </p:nvPr>
        </p:nvSpPr>
        <p:spPr>
          <a:xfrm>
            <a:off x="822960" y="569214"/>
            <a:ext cx="7543800" cy="2674500"/>
          </a:xfrm>
          <a:prstGeom prst="rect">
            <a:avLst/>
          </a:prstGeom>
          <a:noFill/>
          <a:ln>
            <a:noFill/>
          </a:ln>
        </p:spPr>
        <p:txBody>
          <a:bodyPr spcFirstLastPara="1" wrap="square" lIns="68575" tIns="34275" rIns="68575" bIns="34275" anchor="b" anchorCtr="0">
            <a:normAutofit/>
          </a:bodyPr>
          <a:lstStyle>
            <a:lvl1pPr lvl="0" algn="l" rtl="0">
              <a:lnSpc>
                <a:spcPct val="85000"/>
              </a:lnSpc>
              <a:spcBef>
                <a:spcPts val="0"/>
              </a:spcBef>
              <a:spcAft>
                <a:spcPts val="0"/>
              </a:spcAft>
              <a:buClr>
                <a:srgbClr val="262626"/>
              </a:buClr>
              <a:buSzPts val="6000"/>
              <a:buFont typeface="Calibri"/>
              <a:buNone/>
              <a:defRPr sz="6000">
                <a:solidFill>
                  <a:srgbClr val="262626"/>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69" name="Google Shape;69;p15"/>
          <p:cNvSpPr txBox="1">
            <a:spLocks noGrp="1"/>
          </p:cNvSpPr>
          <p:nvPr>
            <p:ph type="subTitle" idx="1"/>
          </p:nvPr>
        </p:nvSpPr>
        <p:spPr>
          <a:xfrm>
            <a:off x="825038" y="3341715"/>
            <a:ext cx="7543800" cy="857400"/>
          </a:xfrm>
          <a:prstGeom prst="rect">
            <a:avLst/>
          </a:prstGeom>
          <a:noFill/>
          <a:ln>
            <a:noFill/>
          </a:ln>
        </p:spPr>
        <p:txBody>
          <a:bodyPr spcFirstLastPara="1" wrap="square" lIns="68575" tIns="34275" rIns="68575" bIns="34275" anchor="t" anchorCtr="0">
            <a:normAutofit/>
          </a:bodyPr>
          <a:lstStyle>
            <a:lvl1pPr lvl="0" algn="l" rtl="0">
              <a:lnSpc>
                <a:spcPct val="90000"/>
              </a:lnSpc>
              <a:spcBef>
                <a:spcPts val="900"/>
              </a:spcBef>
              <a:spcAft>
                <a:spcPts val="0"/>
              </a:spcAft>
              <a:buSzPts val="1800"/>
              <a:buNone/>
              <a:defRPr sz="1800" cap="none">
                <a:solidFill>
                  <a:schemeClr val="dk2"/>
                </a:solidFill>
                <a:latin typeface="Calibri"/>
                <a:ea typeface="Calibri"/>
                <a:cs typeface="Calibri"/>
                <a:sym typeface="Calibri"/>
              </a:defRPr>
            </a:lvl1pPr>
            <a:lvl2pPr lvl="1" algn="ctr" rtl="0">
              <a:lnSpc>
                <a:spcPct val="90000"/>
              </a:lnSpc>
              <a:spcBef>
                <a:spcPts val="200"/>
              </a:spcBef>
              <a:spcAft>
                <a:spcPts val="0"/>
              </a:spcAft>
              <a:buSzPts val="1800"/>
              <a:buNone/>
              <a:defRPr sz="1800"/>
            </a:lvl2pPr>
            <a:lvl3pPr lvl="2" algn="ctr" rtl="0">
              <a:lnSpc>
                <a:spcPct val="90000"/>
              </a:lnSpc>
              <a:spcBef>
                <a:spcPts val="300"/>
              </a:spcBef>
              <a:spcAft>
                <a:spcPts val="0"/>
              </a:spcAft>
              <a:buSzPts val="1800"/>
              <a:buNone/>
              <a:defRPr sz="1800"/>
            </a:lvl3pPr>
            <a:lvl4pPr lvl="3" algn="ctr" rtl="0">
              <a:lnSpc>
                <a:spcPct val="90000"/>
              </a:lnSpc>
              <a:spcBef>
                <a:spcPts val="300"/>
              </a:spcBef>
              <a:spcAft>
                <a:spcPts val="0"/>
              </a:spcAft>
              <a:buSzPts val="1500"/>
              <a:buNone/>
              <a:defRPr sz="1500"/>
            </a:lvl4pPr>
            <a:lvl5pPr lvl="4" algn="ctr" rtl="0">
              <a:lnSpc>
                <a:spcPct val="90000"/>
              </a:lnSpc>
              <a:spcBef>
                <a:spcPts val="300"/>
              </a:spcBef>
              <a:spcAft>
                <a:spcPts val="0"/>
              </a:spcAft>
              <a:buSzPts val="1500"/>
              <a:buNone/>
              <a:defRPr sz="1500"/>
            </a:lvl5pPr>
            <a:lvl6pPr lvl="5" algn="ctr" rtl="0">
              <a:lnSpc>
                <a:spcPct val="90000"/>
              </a:lnSpc>
              <a:spcBef>
                <a:spcPts val="300"/>
              </a:spcBef>
              <a:spcAft>
                <a:spcPts val="0"/>
              </a:spcAft>
              <a:buSzPts val="1500"/>
              <a:buNone/>
              <a:defRPr sz="1500"/>
            </a:lvl6pPr>
            <a:lvl7pPr lvl="6" algn="ctr" rtl="0">
              <a:lnSpc>
                <a:spcPct val="90000"/>
              </a:lnSpc>
              <a:spcBef>
                <a:spcPts val="300"/>
              </a:spcBef>
              <a:spcAft>
                <a:spcPts val="0"/>
              </a:spcAft>
              <a:buSzPts val="1500"/>
              <a:buNone/>
              <a:defRPr sz="1500"/>
            </a:lvl7pPr>
            <a:lvl8pPr lvl="7" algn="ctr" rtl="0">
              <a:lnSpc>
                <a:spcPct val="90000"/>
              </a:lnSpc>
              <a:spcBef>
                <a:spcPts val="300"/>
              </a:spcBef>
              <a:spcAft>
                <a:spcPts val="0"/>
              </a:spcAft>
              <a:buSzPts val="1500"/>
              <a:buNone/>
              <a:defRPr sz="1500"/>
            </a:lvl8pPr>
            <a:lvl9pPr lvl="8" algn="ctr" rtl="0">
              <a:lnSpc>
                <a:spcPct val="90000"/>
              </a:lnSpc>
              <a:spcBef>
                <a:spcPts val="300"/>
              </a:spcBef>
              <a:spcAft>
                <a:spcPts val="300"/>
              </a:spcAft>
              <a:buSzPts val="1500"/>
              <a:buNone/>
              <a:defRPr sz="1500"/>
            </a:lvl9pPr>
          </a:lstStyle>
          <a:p>
            <a:endParaRPr/>
          </a:p>
        </p:txBody>
      </p:sp>
      <p:sp>
        <p:nvSpPr>
          <p:cNvPr id="70" name="Google Shape;70;p15"/>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1" name="Google Shape;71;p15"/>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2" name="Google Shape;72;p15"/>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‹Nr.›</a:t>
            </a:fld>
            <a:endParaRPr/>
          </a:p>
        </p:txBody>
      </p:sp>
      <p:cxnSp>
        <p:nvCxnSpPr>
          <p:cNvPr id="73" name="Google Shape;73;p15"/>
          <p:cNvCxnSpPr/>
          <p:nvPr/>
        </p:nvCxnSpPr>
        <p:spPr>
          <a:xfrm>
            <a:off x="905743" y="3257550"/>
            <a:ext cx="740640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el und Inhalt" type="obj">
  <p:cSld name="OBJECT">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85000"/>
              </a:lnSpc>
              <a:spcBef>
                <a:spcPts val="0"/>
              </a:spcBef>
              <a:spcAft>
                <a:spcPts val="0"/>
              </a:spcAft>
              <a:buClr>
                <a:srgbClr val="3F3F3F"/>
              </a:buClr>
              <a:buSzPts val="3600"/>
              <a:buFont typeface="Calibri"/>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6" name="Google Shape;76;p16"/>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lvl1pPr marL="457200" lvl="0" indent="-317500" algn="l" rtl="0">
              <a:lnSpc>
                <a:spcPct val="90000"/>
              </a:lnSpc>
              <a:spcBef>
                <a:spcPts val="900"/>
              </a:spcBef>
              <a:spcAft>
                <a:spcPts val="0"/>
              </a:spcAft>
              <a:buSzPts val="1400"/>
              <a:buChar char=" "/>
              <a:defRPr/>
            </a:lvl1pPr>
            <a:lvl2pPr marL="914400" lvl="1" indent="-317500" algn="l" rtl="0">
              <a:lnSpc>
                <a:spcPct val="90000"/>
              </a:lnSpc>
              <a:spcBef>
                <a:spcPts val="200"/>
              </a:spcBef>
              <a:spcAft>
                <a:spcPts val="0"/>
              </a:spcAft>
              <a:buSzPts val="1400"/>
              <a:buChar char="◦"/>
              <a:defRPr/>
            </a:lvl2pPr>
            <a:lvl3pPr marL="1371600" lvl="2" indent="-317500" algn="l" rtl="0">
              <a:lnSpc>
                <a:spcPct val="90000"/>
              </a:lnSpc>
              <a:spcBef>
                <a:spcPts val="300"/>
              </a:spcBef>
              <a:spcAft>
                <a:spcPts val="0"/>
              </a:spcAft>
              <a:buSzPts val="1400"/>
              <a:buChar char="◦"/>
              <a:defRPr/>
            </a:lvl3pPr>
            <a:lvl4pPr marL="1828800" lvl="3" indent="-317500" algn="l" rtl="0">
              <a:lnSpc>
                <a:spcPct val="90000"/>
              </a:lnSpc>
              <a:spcBef>
                <a:spcPts val="300"/>
              </a:spcBef>
              <a:spcAft>
                <a:spcPts val="0"/>
              </a:spcAft>
              <a:buSzPts val="1400"/>
              <a:buChar char="◦"/>
              <a:defRPr/>
            </a:lvl4pPr>
            <a:lvl5pPr marL="2286000" lvl="4" indent="-317500" algn="l" rtl="0">
              <a:lnSpc>
                <a:spcPct val="90000"/>
              </a:lnSpc>
              <a:spcBef>
                <a:spcPts val="300"/>
              </a:spcBef>
              <a:spcAft>
                <a:spcPts val="0"/>
              </a:spcAft>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77" name="Google Shape;77;p16"/>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8" name="Google Shape;78;p16"/>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9" name="Google Shape;79;p16"/>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Abschnitts-&#10;überschrift" type="secHead">
  <p:cSld name="SECTION_HEADER">
    <p:bg>
      <p:bgPr>
        <a:solidFill>
          <a:schemeClr val="lt1"/>
        </a:solidFill>
        <a:effectLst/>
      </p:bgPr>
    </p:bg>
    <p:spTree>
      <p:nvGrpSpPr>
        <p:cNvPr id="1" name="Shape 80"/>
        <p:cNvGrpSpPr/>
        <p:nvPr/>
      </p:nvGrpSpPr>
      <p:grpSpPr>
        <a:xfrm>
          <a:off x="0" y="0"/>
          <a:ext cx="0" cy="0"/>
          <a:chOff x="0" y="0"/>
          <a:chExt cx="0" cy="0"/>
        </a:xfrm>
      </p:grpSpPr>
      <p:sp>
        <p:nvSpPr>
          <p:cNvPr id="81" name="Google Shape;81;p17"/>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82" name="Google Shape;82;p17"/>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83" name="Google Shape;83;p17"/>
          <p:cNvSpPr txBox="1">
            <a:spLocks noGrp="1"/>
          </p:cNvSpPr>
          <p:nvPr>
            <p:ph type="title"/>
          </p:nvPr>
        </p:nvSpPr>
        <p:spPr>
          <a:xfrm>
            <a:off x="822960" y="569214"/>
            <a:ext cx="7543800" cy="2674500"/>
          </a:xfrm>
          <a:prstGeom prst="rect">
            <a:avLst/>
          </a:prstGeom>
          <a:noFill/>
          <a:ln>
            <a:noFill/>
          </a:ln>
        </p:spPr>
        <p:txBody>
          <a:bodyPr spcFirstLastPara="1" wrap="square" lIns="68575" tIns="34275" rIns="68575" bIns="34275" anchor="b" anchorCtr="0">
            <a:normAutofit/>
          </a:bodyPr>
          <a:lstStyle>
            <a:lvl1pPr lvl="0" algn="l" rtl="0">
              <a:lnSpc>
                <a:spcPct val="85000"/>
              </a:lnSpc>
              <a:spcBef>
                <a:spcPts val="0"/>
              </a:spcBef>
              <a:spcAft>
                <a:spcPts val="0"/>
              </a:spcAft>
              <a:buClr>
                <a:srgbClr val="262626"/>
              </a:buClr>
              <a:buSzPts val="6000"/>
              <a:buFont typeface="Calibri"/>
              <a:buNone/>
              <a:defRPr sz="6000" b="0">
                <a:solidFill>
                  <a:srgbClr val="262626"/>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84" name="Google Shape;84;p17"/>
          <p:cNvSpPr txBox="1">
            <a:spLocks noGrp="1"/>
          </p:cNvSpPr>
          <p:nvPr>
            <p:ph type="body" idx="1"/>
          </p:nvPr>
        </p:nvSpPr>
        <p:spPr>
          <a:xfrm>
            <a:off x="822960" y="3339846"/>
            <a:ext cx="7543800" cy="8574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900"/>
              </a:spcBef>
              <a:spcAft>
                <a:spcPts val="0"/>
              </a:spcAft>
              <a:buSzPts val="1800"/>
              <a:buNone/>
              <a:defRPr sz="1800" cap="none">
                <a:solidFill>
                  <a:schemeClr val="dk2"/>
                </a:solidFill>
                <a:latin typeface="Calibri"/>
                <a:ea typeface="Calibri"/>
                <a:cs typeface="Calibri"/>
                <a:sym typeface="Calibri"/>
              </a:defRPr>
            </a:lvl1pPr>
            <a:lvl2pPr marL="914400" lvl="1" indent="-228600" algn="l" rtl="0">
              <a:lnSpc>
                <a:spcPct val="90000"/>
              </a:lnSpc>
              <a:spcBef>
                <a:spcPts val="200"/>
              </a:spcBef>
              <a:spcAft>
                <a:spcPts val="0"/>
              </a:spcAft>
              <a:buSzPts val="1400"/>
              <a:buNone/>
              <a:defRPr sz="1400">
                <a:solidFill>
                  <a:srgbClr val="888888"/>
                </a:solidFill>
              </a:defRPr>
            </a:lvl2pPr>
            <a:lvl3pPr marL="1371600" lvl="2" indent="-228600" algn="l" rtl="0">
              <a:lnSpc>
                <a:spcPct val="90000"/>
              </a:lnSpc>
              <a:spcBef>
                <a:spcPts val="300"/>
              </a:spcBef>
              <a:spcAft>
                <a:spcPts val="0"/>
              </a:spcAft>
              <a:buSzPts val="1200"/>
              <a:buNone/>
              <a:defRPr sz="1200">
                <a:solidFill>
                  <a:srgbClr val="888888"/>
                </a:solidFill>
              </a:defRPr>
            </a:lvl3pPr>
            <a:lvl4pPr marL="1828800" lvl="3" indent="-228600" algn="l" rtl="0">
              <a:lnSpc>
                <a:spcPct val="90000"/>
              </a:lnSpc>
              <a:spcBef>
                <a:spcPts val="300"/>
              </a:spcBef>
              <a:spcAft>
                <a:spcPts val="0"/>
              </a:spcAft>
              <a:buSzPts val="1100"/>
              <a:buNone/>
              <a:defRPr sz="1100">
                <a:solidFill>
                  <a:srgbClr val="888888"/>
                </a:solidFill>
              </a:defRPr>
            </a:lvl4pPr>
            <a:lvl5pPr marL="2286000" lvl="4" indent="-228600" algn="l" rtl="0">
              <a:lnSpc>
                <a:spcPct val="90000"/>
              </a:lnSpc>
              <a:spcBef>
                <a:spcPts val="300"/>
              </a:spcBef>
              <a:spcAft>
                <a:spcPts val="0"/>
              </a:spcAft>
              <a:buSzPts val="1100"/>
              <a:buNone/>
              <a:defRPr sz="1100">
                <a:solidFill>
                  <a:srgbClr val="888888"/>
                </a:solidFill>
              </a:defRPr>
            </a:lvl5pPr>
            <a:lvl6pPr marL="2743200" lvl="5" indent="-228600" algn="l" rtl="0">
              <a:lnSpc>
                <a:spcPct val="90000"/>
              </a:lnSpc>
              <a:spcBef>
                <a:spcPts val="300"/>
              </a:spcBef>
              <a:spcAft>
                <a:spcPts val="0"/>
              </a:spcAft>
              <a:buSzPts val="1100"/>
              <a:buNone/>
              <a:defRPr sz="1100">
                <a:solidFill>
                  <a:srgbClr val="888888"/>
                </a:solidFill>
              </a:defRPr>
            </a:lvl6pPr>
            <a:lvl7pPr marL="3200400" lvl="6" indent="-228600" algn="l" rtl="0">
              <a:lnSpc>
                <a:spcPct val="90000"/>
              </a:lnSpc>
              <a:spcBef>
                <a:spcPts val="300"/>
              </a:spcBef>
              <a:spcAft>
                <a:spcPts val="0"/>
              </a:spcAft>
              <a:buSzPts val="1100"/>
              <a:buNone/>
              <a:defRPr sz="1100">
                <a:solidFill>
                  <a:srgbClr val="888888"/>
                </a:solidFill>
              </a:defRPr>
            </a:lvl7pPr>
            <a:lvl8pPr marL="3657600" lvl="7" indent="-228600" algn="l" rtl="0">
              <a:lnSpc>
                <a:spcPct val="90000"/>
              </a:lnSpc>
              <a:spcBef>
                <a:spcPts val="300"/>
              </a:spcBef>
              <a:spcAft>
                <a:spcPts val="0"/>
              </a:spcAft>
              <a:buSzPts val="1100"/>
              <a:buNone/>
              <a:defRPr sz="1100">
                <a:solidFill>
                  <a:srgbClr val="888888"/>
                </a:solidFill>
              </a:defRPr>
            </a:lvl8pPr>
            <a:lvl9pPr marL="4114800" lvl="8" indent="-228600" algn="l" rtl="0">
              <a:lnSpc>
                <a:spcPct val="90000"/>
              </a:lnSpc>
              <a:spcBef>
                <a:spcPts val="300"/>
              </a:spcBef>
              <a:spcAft>
                <a:spcPts val="300"/>
              </a:spcAft>
              <a:buSzPts val="1100"/>
              <a:buNone/>
              <a:defRPr sz="1100">
                <a:solidFill>
                  <a:srgbClr val="888888"/>
                </a:solidFill>
              </a:defRPr>
            </a:lvl9pPr>
          </a:lstStyle>
          <a:p>
            <a:endParaRPr/>
          </a:p>
        </p:txBody>
      </p:sp>
      <p:sp>
        <p:nvSpPr>
          <p:cNvPr id="85" name="Google Shape;85;p17"/>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86" name="Google Shape;86;p17"/>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87" name="Google Shape;87;p17"/>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‹Nr.›</a:t>
            </a:fld>
            <a:endParaRPr/>
          </a:p>
        </p:txBody>
      </p:sp>
      <p:cxnSp>
        <p:nvCxnSpPr>
          <p:cNvPr id="88" name="Google Shape;88;p17"/>
          <p:cNvCxnSpPr/>
          <p:nvPr/>
        </p:nvCxnSpPr>
        <p:spPr>
          <a:xfrm>
            <a:off x="905743" y="3257550"/>
            <a:ext cx="740640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Zwei Inhalte" type="twoObj">
  <p:cSld name="TWO_OBJECTS">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85000"/>
              </a:lnSpc>
              <a:spcBef>
                <a:spcPts val="0"/>
              </a:spcBef>
              <a:spcAft>
                <a:spcPts val="0"/>
              </a:spcAft>
              <a:buClr>
                <a:srgbClr val="3F3F3F"/>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91" name="Google Shape;91;p18"/>
          <p:cNvSpPr txBox="1">
            <a:spLocks noGrp="1"/>
          </p:cNvSpPr>
          <p:nvPr>
            <p:ph type="body" idx="1"/>
          </p:nvPr>
        </p:nvSpPr>
        <p:spPr>
          <a:xfrm>
            <a:off x="822959" y="1384300"/>
            <a:ext cx="3703200" cy="3017400"/>
          </a:xfrm>
          <a:prstGeom prst="rect">
            <a:avLst/>
          </a:prstGeom>
          <a:noFill/>
          <a:ln>
            <a:noFill/>
          </a:ln>
        </p:spPr>
        <p:txBody>
          <a:bodyPr spcFirstLastPara="1" wrap="square" lIns="0" tIns="34275" rIns="0" bIns="34275" anchor="t" anchorCtr="0">
            <a:normAutofit/>
          </a:bodyPr>
          <a:lstStyle>
            <a:lvl1pPr marL="457200" lvl="0" indent="-317500" algn="l" rtl="0">
              <a:lnSpc>
                <a:spcPct val="90000"/>
              </a:lnSpc>
              <a:spcBef>
                <a:spcPts val="900"/>
              </a:spcBef>
              <a:spcAft>
                <a:spcPts val="0"/>
              </a:spcAft>
              <a:buSzPts val="1400"/>
              <a:buChar char=" "/>
              <a:defRPr/>
            </a:lvl1pPr>
            <a:lvl2pPr marL="914400" lvl="1" indent="-317500" algn="l" rtl="0">
              <a:lnSpc>
                <a:spcPct val="90000"/>
              </a:lnSpc>
              <a:spcBef>
                <a:spcPts val="200"/>
              </a:spcBef>
              <a:spcAft>
                <a:spcPts val="0"/>
              </a:spcAft>
              <a:buSzPts val="1400"/>
              <a:buChar char="◦"/>
              <a:defRPr/>
            </a:lvl2pPr>
            <a:lvl3pPr marL="1371600" lvl="2" indent="-317500" algn="l" rtl="0">
              <a:lnSpc>
                <a:spcPct val="90000"/>
              </a:lnSpc>
              <a:spcBef>
                <a:spcPts val="300"/>
              </a:spcBef>
              <a:spcAft>
                <a:spcPts val="0"/>
              </a:spcAft>
              <a:buSzPts val="1400"/>
              <a:buChar char="◦"/>
              <a:defRPr/>
            </a:lvl3pPr>
            <a:lvl4pPr marL="1828800" lvl="3" indent="-317500" algn="l" rtl="0">
              <a:lnSpc>
                <a:spcPct val="90000"/>
              </a:lnSpc>
              <a:spcBef>
                <a:spcPts val="300"/>
              </a:spcBef>
              <a:spcAft>
                <a:spcPts val="0"/>
              </a:spcAft>
              <a:buSzPts val="1400"/>
              <a:buChar char="◦"/>
              <a:defRPr/>
            </a:lvl4pPr>
            <a:lvl5pPr marL="2286000" lvl="4" indent="-317500" algn="l" rtl="0">
              <a:lnSpc>
                <a:spcPct val="90000"/>
              </a:lnSpc>
              <a:spcBef>
                <a:spcPts val="300"/>
              </a:spcBef>
              <a:spcAft>
                <a:spcPts val="0"/>
              </a:spcAft>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92" name="Google Shape;92;p18"/>
          <p:cNvSpPr txBox="1">
            <a:spLocks noGrp="1"/>
          </p:cNvSpPr>
          <p:nvPr>
            <p:ph type="body" idx="2"/>
          </p:nvPr>
        </p:nvSpPr>
        <p:spPr>
          <a:xfrm>
            <a:off x="4663440" y="1384301"/>
            <a:ext cx="3703200" cy="3017400"/>
          </a:xfrm>
          <a:prstGeom prst="rect">
            <a:avLst/>
          </a:prstGeom>
          <a:noFill/>
          <a:ln>
            <a:noFill/>
          </a:ln>
        </p:spPr>
        <p:txBody>
          <a:bodyPr spcFirstLastPara="1" wrap="square" lIns="0" tIns="34275" rIns="0" bIns="34275" anchor="t" anchorCtr="0">
            <a:normAutofit/>
          </a:bodyPr>
          <a:lstStyle>
            <a:lvl1pPr marL="457200" lvl="0" indent="-317500" algn="l" rtl="0">
              <a:lnSpc>
                <a:spcPct val="90000"/>
              </a:lnSpc>
              <a:spcBef>
                <a:spcPts val="900"/>
              </a:spcBef>
              <a:spcAft>
                <a:spcPts val="0"/>
              </a:spcAft>
              <a:buSzPts val="1400"/>
              <a:buChar char=" "/>
              <a:defRPr/>
            </a:lvl1pPr>
            <a:lvl2pPr marL="914400" lvl="1" indent="-317500" algn="l" rtl="0">
              <a:lnSpc>
                <a:spcPct val="90000"/>
              </a:lnSpc>
              <a:spcBef>
                <a:spcPts val="200"/>
              </a:spcBef>
              <a:spcAft>
                <a:spcPts val="0"/>
              </a:spcAft>
              <a:buSzPts val="1400"/>
              <a:buChar char="◦"/>
              <a:defRPr/>
            </a:lvl2pPr>
            <a:lvl3pPr marL="1371600" lvl="2" indent="-317500" algn="l" rtl="0">
              <a:lnSpc>
                <a:spcPct val="90000"/>
              </a:lnSpc>
              <a:spcBef>
                <a:spcPts val="300"/>
              </a:spcBef>
              <a:spcAft>
                <a:spcPts val="0"/>
              </a:spcAft>
              <a:buSzPts val="1400"/>
              <a:buChar char="◦"/>
              <a:defRPr/>
            </a:lvl3pPr>
            <a:lvl4pPr marL="1828800" lvl="3" indent="-317500" algn="l" rtl="0">
              <a:lnSpc>
                <a:spcPct val="90000"/>
              </a:lnSpc>
              <a:spcBef>
                <a:spcPts val="300"/>
              </a:spcBef>
              <a:spcAft>
                <a:spcPts val="0"/>
              </a:spcAft>
              <a:buSzPts val="1400"/>
              <a:buChar char="◦"/>
              <a:defRPr/>
            </a:lvl4pPr>
            <a:lvl5pPr marL="2286000" lvl="4" indent="-317500" algn="l" rtl="0">
              <a:lnSpc>
                <a:spcPct val="90000"/>
              </a:lnSpc>
              <a:spcBef>
                <a:spcPts val="300"/>
              </a:spcBef>
              <a:spcAft>
                <a:spcPts val="0"/>
              </a:spcAft>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93" name="Google Shape;93;p18"/>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4" name="Google Shape;94;p18"/>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5" name="Google Shape;95;p18"/>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gleich" type="twoTxTwoObj">
  <p:cSld name="TWO_OBJECTS_WITH_TEXT">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85000"/>
              </a:lnSpc>
              <a:spcBef>
                <a:spcPts val="0"/>
              </a:spcBef>
              <a:spcAft>
                <a:spcPts val="0"/>
              </a:spcAft>
              <a:buClr>
                <a:srgbClr val="3F3F3F"/>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98" name="Google Shape;98;p19"/>
          <p:cNvSpPr txBox="1">
            <a:spLocks noGrp="1"/>
          </p:cNvSpPr>
          <p:nvPr>
            <p:ph type="body" idx="1"/>
          </p:nvPr>
        </p:nvSpPr>
        <p:spPr>
          <a:xfrm>
            <a:off x="822960" y="1384539"/>
            <a:ext cx="3703200" cy="552300"/>
          </a:xfrm>
          <a:prstGeom prst="rect">
            <a:avLst/>
          </a:prstGeom>
          <a:noFill/>
          <a:ln>
            <a:noFill/>
          </a:ln>
        </p:spPr>
        <p:txBody>
          <a:bodyPr spcFirstLastPara="1" wrap="square" lIns="68575" tIns="34275" rIns="68575" bIns="34275" anchor="ctr" anchorCtr="0">
            <a:normAutofit/>
          </a:bodyPr>
          <a:lstStyle>
            <a:lvl1pPr marL="457200" lvl="0" indent="-228600" algn="l" rtl="0">
              <a:lnSpc>
                <a:spcPct val="90000"/>
              </a:lnSpc>
              <a:spcBef>
                <a:spcPts val="900"/>
              </a:spcBef>
              <a:spcAft>
                <a:spcPts val="0"/>
              </a:spcAft>
              <a:buSzPts val="1500"/>
              <a:buNone/>
              <a:defRPr sz="1500" b="0" cap="none">
                <a:solidFill>
                  <a:schemeClr val="dk2"/>
                </a:solidFill>
              </a:defRPr>
            </a:lvl1pPr>
            <a:lvl2pPr marL="914400" lvl="1" indent="-228600" algn="l" rtl="0">
              <a:lnSpc>
                <a:spcPct val="90000"/>
              </a:lnSpc>
              <a:spcBef>
                <a:spcPts val="200"/>
              </a:spcBef>
              <a:spcAft>
                <a:spcPts val="0"/>
              </a:spcAft>
              <a:buSzPts val="1500"/>
              <a:buNone/>
              <a:defRPr sz="1500" b="1"/>
            </a:lvl2pPr>
            <a:lvl3pPr marL="1371600" lvl="2" indent="-228600" algn="l" rtl="0">
              <a:lnSpc>
                <a:spcPct val="90000"/>
              </a:lnSpc>
              <a:spcBef>
                <a:spcPts val="300"/>
              </a:spcBef>
              <a:spcAft>
                <a:spcPts val="0"/>
              </a:spcAft>
              <a:buSzPts val="1400"/>
              <a:buNone/>
              <a:defRPr sz="1400" b="1"/>
            </a:lvl3pPr>
            <a:lvl4pPr marL="1828800" lvl="3" indent="-228600" algn="l" rtl="0">
              <a:lnSpc>
                <a:spcPct val="90000"/>
              </a:lnSpc>
              <a:spcBef>
                <a:spcPts val="300"/>
              </a:spcBef>
              <a:spcAft>
                <a:spcPts val="0"/>
              </a:spcAft>
              <a:buSzPts val="1200"/>
              <a:buNone/>
              <a:defRPr sz="1200" b="1"/>
            </a:lvl4pPr>
            <a:lvl5pPr marL="2286000" lvl="4" indent="-228600" algn="l" rtl="0">
              <a:lnSpc>
                <a:spcPct val="90000"/>
              </a:lnSpc>
              <a:spcBef>
                <a:spcPts val="300"/>
              </a:spcBef>
              <a:spcAft>
                <a:spcPts val="0"/>
              </a:spcAft>
              <a:buSzPts val="1200"/>
              <a:buNone/>
              <a:defRPr sz="1200" b="1"/>
            </a:lvl5pPr>
            <a:lvl6pPr marL="2743200" lvl="5" indent="-228600" algn="l" rtl="0">
              <a:lnSpc>
                <a:spcPct val="90000"/>
              </a:lnSpc>
              <a:spcBef>
                <a:spcPts val="300"/>
              </a:spcBef>
              <a:spcAft>
                <a:spcPts val="0"/>
              </a:spcAft>
              <a:buSzPts val="1200"/>
              <a:buNone/>
              <a:defRPr sz="1200" b="1"/>
            </a:lvl6pPr>
            <a:lvl7pPr marL="3200400" lvl="6" indent="-228600" algn="l" rtl="0">
              <a:lnSpc>
                <a:spcPct val="90000"/>
              </a:lnSpc>
              <a:spcBef>
                <a:spcPts val="300"/>
              </a:spcBef>
              <a:spcAft>
                <a:spcPts val="0"/>
              </a:spcAft>
              <a:buSzPts val="1200"/>
              <a:buNone/>
              <a:defRPr sz="1200" b="1"/>
            </a:lvl7pPr>
            <a:lvl8pPr marL="3657600" lvl="7" indent="-228600" algn="l" rtl="0">
              <a:lnSpc>
                <a:spcPct val="90000"/>
              </a:lnSpc>
              <a:spcBef>
                <a:spcPts val="300"/>
              </a:spcBef>
              <a:spcAft>
                <a:spcPts val="0"/>
              </a:spcAft>
              <a:buSzPts val="1200"/>
              <a:buNone/>
              <a:defRPr sz="1200" b="1"/>
            </a:lvl8pPr>
            <a:lvl9pPr marL="4114800" lvl="8" indent="-228600" algn="l" rtl="0">
              <a:lnSpc>
                <a:spcPct val="90000"/>
              </a:lnSpc>
              <a:spcBef>
                <a:spcPts val="300"/>
              </a:spcBef>
              <a:spcAft>
                <a:spcPts val="300"/>
              </a:spcAft>
              <a:buSzPts val="1200"/>
              <a:buNone/>
              <a:defRPr sz="1200" b="1"/>
            </a:lvl9pPr>
          </a:lstStyle>
          <a:p>
            <a:endParaRPr/>
          </a:p>
        </p:txBody>
      </p:sp>
      <p:sp>
        <p:nvSpPr>
          <p:cNvPr id="99" name="Google Shape;99;p19"/>
          <p:cNvSpPr txBox="1">
            <a:spLocks noGrp="1"/>
          </p:cNvSpPr>
          <p:nvPr>
            <p:ph type="body" idx="2"/>
          </p:nvPr>
        </p:nvSpPr>
        <p:spPr>
          <a:xfrm>
            <a:off x="822960" y="1936750"/>
            <a:ext cx="3703200" cy="2533800"/>
          </a:xfrm>
          <a:prstGeom prst="rect">
            <a:avLst/>
          </a:prstGeom>
          <a:noFill/>
          <a:ln>
            <a:noFill/>
          </a:ln>
        </p:spPr>
        <p:txBody>
          <a:bodyPr spcFirstLastPara="1" wrap="square" lIns="0" tIns="34275" rIns="0" bIns="34275" anchor="t" anchorCtr="0">
            <a:normAutofit/>
          </a:bodyPr>
          <a:lstStyle>
            <a:lvl1pPr marL="457200" lvl="0" indent="-317500" algn="l" rtl="0">
              <a:lnSpc>
                <a:spcPct val="90000"/>
              </a:lnSpc>
              <a:spcBef>
                <a:spcPts val="900"/>
              </a:spcBef>
              <a:spcAft>
                <a:spcPts val="0"/>
              </a:spcAft>
              <a:buSzPts val="1400"/>
              <a:buChar char=" "/>
              <a:defRPr/>
            </a:lvl1pPr>
            <a:lvl2pPr marL="914400" lvl="1" indent="-317500" algn="l" rtl="0">
              <a:lnSpc>
                <a:spcPct val="90000"/>
              </a:lnSpc>
              <a:spcBef>
                <a:spcPts val="200"/>
              </a:spcBef>
              <a:spcAft>
                <a:spcPts val="0"/>
              </a:spcAft>
              <a:buSzPts val="1400"/>
              <a:buChar char="◦"/>
              <a:defRPr/>
            </a:lvl2pPr>
            <a:lvl3pPr marL="1371600" lvl="2" indent="-317500" algn="l" rtl="0">
              <a:lnSpc>
                <a:spcPct val="90000"/>
              </a:lnSpc>
              <a:spcBef>
                <a:spcPts val="300"/>
              </a:spcBef>
              <a:spcAft>
                <a:spcPts val="0"/>
              </a:spcAft>
              <a:buSzPts val="1400"/>
              <a:buChar char="◦"/>
              <a:defRPr/>
            </a:lvl3pPr>
            <a:lvl4pPr marL="1828800" lvl="3" indent="-317500" algn="l" rtl="0">
              <a:lnSpc>
                <a:spcPct val="90000"/>
              </a:lnSpc>
              <a:spcBef>
                <a:spcPts val="300"/>
              </a:spcBef>
              <a:spcAft>
                <a:spcPts val="0"/>
              </a:spcAft>
              <a:buSzPts val="1400"/>
              <a:buChar char="◦"/>
              <a:defRPr/>
            </a:lvl4pPr>
            <a:lvl5pPr marL="2286000" lvl="4" indent="-317500" algn="l" rtl="0">
              <a:lnSpc>
                <a:spcPct val="90000"/>
              </a:lnSpc>
              <a:spcBef>
                <a:spcPts val="300"/>
              </a:spcBef>
              <a:spcAft>
                <a:spcPts val="0"/>
              </a:spcAft>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100" name="Google Shape;100;p19"/>
          <p:cNvSpPr txBox="1">
            <a:spLocks noGrp="1"/>
          </p:cNvSpPr>
          <p:nvPr>
            <p:ph type="body" idx="3"/>
          </p:nvPr>
        </p:nvSpPr>
        <p:spPr>
          <a:xfrm>
            <a:off x="4663440" y="1384539"/>
            <a:ext cx="3703200" cy="552300"/>
          </a:xfrm>
          <a:prstGeom prst="rect">
            <a:avLst/>
          </a:prstGeom>
          <a:noFill/>
          <a:ln>
            <a:noFill/>
          </a:ln>
        </p:spPr>
        <p:txBody>
          <a:bodyPr spcFirstLastPara="1" wrap="square" lIns="68575" tIns="34275" rIns="68575" bIns="34275" anchor="ctr" anchorCtr="0">
            <a:normAutofit/>
          </a:bodyPr>
          <a:lstStyle>
            <a:lvl1pPr marL="457200" lvl="0" indent="-228600" algn="l" rtl="0">
              <a:lnSpc>
                <a:spcPct val="90000"/>
              </a:lnSpc>
              <a:spcBef>
                <a:spcPts val="900"/>
              </a:spcBef>
              <a:spcAft>
                <a:spcPts val="0"/>
              </a:spcAft>
              <a:buSzPts val="1500"/>
              <a:buNone/>
              <a:defRPr sz="1500" b="0" cap="none">
                <a:solidFill>
                  <a:schemeClr val="dk2"/>
                </a:solidFill>
              </a:defRPr>
            </a:lvl1pPr>
            <a:lvl2pPr marL="914400" lvl="1" indent="-228600" algn="l" rtl="0">
              <a:lnSpc>
                <a:spcPct val="90000"/>
              </a:lnSpc>
              <a:spcBef>
                <a:spcPts val="200"/>
              </a:spcBef>
              <a:spcAft>
                <a:spcPts val="0"/>
              </a:spcAft>
              <a:buSzPts val="1500"/>
              <a:buNone/>
              <a:defRPr sz="1500" b="1"/>
            </a:lvl2pPr>
            <a:lvl3pPr marL="1371600" lvl="2" indent="-228600" algn="l" rtl="0">
              <a:lnSpc>
                <a:spcPct val="90000"/>
              </a:lnSpc>
              <a:spcBef>
                <a:spcPts val="300"/>
              </a:spcBef>
              <a:spcAft>
                <a:spcPts val="0"/>
              </a:spcAft>
              <a:buSzPts val="1400"/>
              <a:buNone/>
              <a:defRPr sz="1400" b="1"/>
            </a:lvl3pPr>
            <a:lvl4pPr marL="1828800" lvl="3" indent="-228600" algn="l" rtl="0">
              <a:lnSpc>
                <a:spcPct val="90000"/>
              </a:lnSpc>
              <a:spcBef>
                <a:spcPts val="300"/>
              </a:spcBef>
              <a:spcAft>
                <a:spcPts val="0"/>
              </a:spcAft>
              <a:buSzPts val="1200"/>
              <a:buNone/>
              <a:defRPr sz="1200" b="1"/>
            </a:lvl4pPr>
            <a:lvl5pPr marL="2286000" lvl="4" indent="-228600" algn="l" rtl="0">
              <a:lnSpc>
                <a:spcPct val="90000"/>
              </a:lnSpc>
              <a:spcBef>
                <a:spcPts val="300"/>
              </a:spcBef>
              <a:spcAft>
                <a:spcPts val="0"/>
              </a:spcAft>
              <a:buSzPts val="1200"/>
              <a:buNone/>
              <a:defRPr sz="1200" b="1"/>
            </a:lvl5pPr>
            <a:lvl6pPr marL="2743200" lvl="5" indent="-228600" algn="l" rtl="0">
              <a:lnSpc>
                <a:spcPct val="90000"/>
              </a:lnSpc>
              <a:spcBef>
                <a:spcPts val="300"/>
              </a:spcBef>
              <a:spcAft>
                <a:spcPts val="0"/>
              </a:spcAft>
              <a:buSzPts val="1200"/>
              <a:buNone/>
              <a:defRPr sz="1200" b="1"/>
            </a:lvl6pPr>
            <a:lvl7pPr marL="3200400" lvl="6" indent="-228600" algn="l" rtl="0">
              <a:lnSpc>
                <a:spcPct val="90000"/>
              </a:lnSpc>
              <a:spcBef>
                <a:spcPts val="300"/>
              </a:spcBef>
              <a:spcAft>
                <a:spcPts val="0"/>
              </a:spcAft>
              <a:buSzPts val="1200"/>
              <a:buNone/>
              <a:defRPr sz="1200" b="1"/>
            </a:lvl7pPr>
            <a:lvl8pPr marL="3657600" lvl="7" indent="-228600" algn="l" rtl="0">
              <a:lnSpc>
                <a:spcPct val="90000"/>
              </a:lnSpc>
              <a:spcBef>
                <a:spcPts val="300"/>
              </a:spcBef>
              <a:spcAft>
                <a:spcPts val="0"/>
              </a:spcAft>
              <a:buSzPts val="1200"/>
              <a:buNone/>
              <a:defRPr sz="1200" b="1"/>
            </a:lvl8pPr>
            <a:lvl9pPr marL="4114800" lvl="8" indent="-228600" algn="l" rtl="0">
              <a:lnSpc>
                <a:spcPct val="90000"/>
              </a:lnSpc>
              <a:spcBef>
                <a:spcPts val="300"/>
              </a:spcBef>
              <a:spcAft>
                <a:spcPts val="300"/>
              </a:spcAft>
              <a:buSzPts val="1200"/>
              <a:buNone/>
              <a:defRPr sz="1200" b="1"/>
            </a:lvl9pPr>
          </a:lstStyle>
          <a:p>
            <a:endParaRPr/>
          </a:p>
        </p:txBody>
      </p:sp>
      <p:sp>
        <p:nvSpPr>
          <p:cNvPr id="101" name="Google Shape;101;p19"/>
          <p:cNvSpPr txBox="1">
            <a:spLocks noGrp="1"/>
          </p:cNvSpPr>
          <p:nvPr>
            <p:ph type="body" idx="4"/>
          </p:nvPr>
        </p:nvSpPr>
        <p:spPr>
          <a:xfrm>
            <a:off x="4663440" y="1936750"/>
            <a:ext cx="3703200" cy="2533800"/>
          </a:xfrm>
          <a:prstGeom prst="rect">
            <a:avLst/>
          </a:prstGeom>
          <a:noFill/>
          <a:ln>
            <a:noFill/>
          </a:ln>
        </p:spPr>
        <p:txBody>
          <a:bodyPr spcFirstLastPara="1" wrap="square" lIns="0" tIns="34275" rIns="0" bIns="34275" anchor="t" anchorCtr="0">
            <a:normAutofit/>
          </a:bodyPr>
          <a:lstStyle>
            <a:lvl1pPr marL="457200" lvl="0" indent="-317500" algn="l" rtl="0">
              <a:lnSpc>
                <a:spcPct val="90000"/>
              </a:lnSpc>
              <a:spcBef>
                <a:spcPts val="900"/>
              </a:spcBef>
              <a:spcAft>
                <a:spcPts val="0"/>
              </a:spcAft>
              <a:buSzPts val="1400"/>
              <a:buChar char=" "/>
              <a:defRPr/>
            </a:lvl1pPr>
            <a:lvl2pPr marL="914400" lvl="1" indent="-317500" algn="l" rtl="0">
              <a:lnSpc>
                <a:spcPct val="90000"/>
              </a:lnSpc>
              <a:spcBef>
                <a:spcPts val="200"/>
              </a:spcBef>
              <a:spcAft>
                <a:spcPts val="0"/>
              </a:spcAft>
              <a:buSzPts val="1400"/>
              <a:buChar char="◦"/>
              <a:defRPr/>
            </a:lvl2pPr>
            <a:lvl3pPr marL="1371600" lvl="2" indent="-317500" algn="l" rtl="0">
              <a:lnSpc>
                <a:spcPct val="90000"/>
              </a:lnSpc>
              <a:spcBef>
                <a:spcPts val="300"/>
              </a:spcBef>
              <a:spcAft>
                <a:spcPts val="0"/>
              </a:spcAft>
              <a:buSzPts val="1400"/>
              <a:buChar char="◦"/>
              <a:defRPr/>
            </a:lvl3pPr>
            <a:lvl4pPr marL="1828800" lvl="3" indent="-317500" algn="l" rtl="0">
              <a:lnSpc>
                <a:spcPct val="90000"/>
              </a:lnSpc>
              <a:spcBef>
                <a:spcPts val="300"/>
              </a:spcBef>
              <a:spcAft>
                <a:spcPts val="0"/>
              </a:spcAft>
              <a:buSzPts val="1400"/>
              <a:buChar char="◦"/>
              <a:defRPr/>
            </a:lvl4pPr>
            <a:lvl5pPr marL="2286000" lvl="4" indent="-317500" algn="l" rtl="0">
              <a:lnSpc>
                <a:spcPct val="90000"/>
              </a:lnSpc>
              <a:spcBef>
                <a:spcPts val="300"/>
              </a:spcBef>
              <a:spcAft>
                <a:spcPts val="0"/>
              </a:spcAft>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102" name="Google Shape;102;p19"/>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3" name="Google Shape;103;p19"/>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4" name="Google Shape;104;p19"/>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r Titel" type="titleOnly">
  <p:cSld name="TITLE_ONLY">
    <p:spTree>
      <p:nvGrpSpPr>
        <p:cNvPr id="1" name="Shape 105"/>
        <p:cNvGrpSpPr/>
        <p:nvPr/>
      </p:nvGrpSpPr>
      <p:grpSpPr>
        <a:xfrm>
          <a:off x="0" y="0"/>
          <a:ext cx="0" cy="0"/>
          <a:chOff x="0" y="0"/>
          <a:chExt cx="0" cy="0"/>
        </a:xfrm>
      </p:grpSpPr>
      <p:sp>
        <p:nvSpPr>
          <p:cNvPr id="106" name="Google Shape;106;p20"/>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85000"/>
              </a:lnSpc>
              <a:spcBef>
                <a:spcPts val="0"/>
              </a:spcBef>
              <a:spcAft>
                <a:spcPts val="0"/>
              </a:spcAft>
              <a:buClr>
                <a:srgbClr val="3F3F3F"/>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7" name="Google Shape;107;p20"/>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8" name="Google Shape;108;p20"/>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9" name="Google Shape;109;p20"/>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Leer" type="blank">
  <p:cSld name="BLANK">
    <p:spTree>
      <p:nvGrpSpPr>
        <p:cNvPr id="1" name="Shape 110"/>
        <p:cNvGrpSpPr/>
        <p:nvPr/>
      </p:nvGrpSpPr>
      <p:grpSpPr>
        <a:xfrm>
          <a:off x="0" y="0"/>
          <a:ext cx="0" cy="0"/>
          <a:chOff x="0" y="0"/>
          <a:chExt cx="0" cy="0"/>
        </a:xfrm>
      </p:grpSpPr>
      <p:sp>
        <p:nvSpPr>
          <p:cNvPr id="111" name="Google Shape;111;p21"/>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12" name="Google Shape;112;p21"/>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13" name="Google Shape;113;p21"/>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14" name="Google Shape;114;p21"/>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solidFill>
                  <a:srgbClr val="FFFFFF"/>
                </a:solidFill>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15" name="Google Shape;115;p21"/>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Inhalt mit Überschrift" type="objTx">
  <p:cSld name="OBJECT_WITH_CAPTION_TEXT">
    <p:spTree>
      <p:nvGrpSpPr>
        <p:cNvPr id="1" name="Shape 116"/>
        <p:cNvGrpSpPr/>
        <p:nvPr/>
      </p:nvGrpSpPr>
      <p:grpSpPr>
        <a:xfrm>
          <a:off x="0" y="0"/>
          <a:ext cx="0" cy="0"/>
          <a:chOff x="0" y="0"/>
          <a:chExt cx="0" cy="0"/>
        </a:xfrm>
      </p:grpSpPr>
      <p:sp>
        <p:nvSpPr>
          <p:cNvPr id="117" name="Google Shape;117;p22"/>
          <p:cNvSpPr/>
          <p:nvPr/>
        </p:nvSpPr>
        <p:spPr>
          <a:xfrm>
            <a:off x="12" y="0"/>
            <a:ext cx="3038100" cy="51435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18" name="Google Shape;118;p22"/>
          <p:cNvSpPr/>
          <p:nvPr/>
        </p:nvSpPr>
        <p:spPr>
          <a:xfrm>
            <a:off x="3030053" y="0"/>
            <a:ext cx="48000" cy="51435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19" name="Google Shape;119;p22"/>
          <p:cNvSpPr txBox="1">
            <a:spLocks noGrp="1"/>
          </p:cNvSpPr>
          <p:nvPr>
            <p:ph type="title"/>
          </p:nvPr>
        </p:nvSpPr>
        <p:spPr>
          <a:xfrm>
            <a:off x="342900" y="445769"/>
            <a:ext cx="2400300" cy="1714500"/>
          </a:xfrm>
          <a:prstGeom prst="rect">
            <a:avLst/>
          </a:prstGeom>
          <a:noFill/>
          <a:ln>
            <a:noFill/>
          </a:ln>
        </p:spPr>
        <p:txBody>
          <a:bodyPr spcFirstLastPara="1" wrap="square" lIns="68575" tIns="34275" rIns="68575" bIns="34275" anchor="b" anchorCtr="0">
            <a:normAutofit/>
          </a:bodyPr>
          <a:lstStyle>
            <a:lvl1pPr lvl="0" algn="l" rtl="0">
              <a:lnSpc>
                <a:spcPct val="85000"/>
              </a:lnSpc>
              <a:spcBef>
                <a:spcPts val="0"/>
              </a:spcBef>
              <a:spcAft>
                <a:spcPts val="0"/>
              </a:spcAft>
              <a:buClr>
                <a:srgbClr val="FFFFFF"/>
              </a:buClr>
              <a:buSzPts val="2700"/>
              <a:buFont typeface="Calibri"/>
              <a:buNone/>
              <a:defRPr sz="2700" b="0">
                <a:solidFill>
                  <a:srgbClr val="FFFFFF"/>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20" name="Google Shape;120;p22"/>
          <p:cNvSpPr txBox="1">
            <a:spLocks noGrp="1"/>
          </p:cNvSpPr>
          <p:nvPr>
            <p:ph type="body" idx="1"/>
          </p:nvPr>
        </p:nvSpPr>
        <p:spPr>
          <a:xfrm>
            <a:off x="3600450" y="548640"/>
            <a:ext cx="4869300" cy="3943200"/>
          </a:xfrm>
          <a:prstGeom prst="rect">
            <a:avLst/>
          </a:prstGeom>
          <a:noFill/>
          <a:ln>
            <a:noFill/>
          </a:ln>
        </p:spPr>
        <p:txBody>
          <a:bodyPr spcFirstLastPara="1" wrap="square" lIns="0" tIns="34275" rIns="0" bIns="34275" anchor="t" anchorCtr="0">
            <a:normAutofit/>
          </a:bodyPr>
          <a:lstStyle>
            <a:lvl1pPr marL="457200" lvl="0" indent="-317500" algn="l" rtl="0">
              <a:lnSpc>
                <a:spcPct val="90000"/>
              </a:lnSpc>
              <a:spcBef>
                <a:spcPts val="900"/>
              </a:spcBef>
              <a:spcAft>
                <a:spcPts val="0"/>
              </a:spcAft>
              <a:buSzPts val="1400"/>
              <a:buChar char=" "/>
              <a:defRPr/>
            </a:lvl1pPr>
            <a:lvl2pPr marL="914400" lvl="1" indent="-317500" algn="l" rtl="0">
              <a:lnSpc>
                <a:spcPct val="90000"/>
              </a:lnSpc>
              <a:spcBef>
                <a:spcPts val="200"/>
              </a:spcBef>
              <a:spcAft>
                <a:spcPts val="0"/>
              </a:spcAft>
              <a:buSzPts val="1400"/>
              <a:buChar char="◦"/>
              <a:defRPr/>
            </a:lvl2pPr>
            <a:lvl3pPr marL="1371600" lvl="2" indent="-317500" algn="l" rtl="0">
              <a:lnSpc>
                <a:spcPct val="90000"/>
              </a:lnSpc>
              <a:spcBef>
                <a:spcPts val="300"/>
              </a:spcBef>
              <a:spcAft>
                <a:spcPts val="0"/>
              </a:spcAft>
              <a:buSzPts val="1400"/>
              <a:buChar char="◦"/>
              <a:defRPr/>
            </a:lvl3pPr>
            <a:lvl4pPr marL="1828800" lvl="3" indent="-317500" algn="l" rtl="0">
              <a:lnSpc>
                <a:spcPct val="90000"/>
              </a:lnSpc>
              <a:spcBef>
                <a:spcPts val="300"/>
              </a:spcBef>
              <a:spcAft>
                <a:spcPts val="0"/>
              </a:spcAft>
              <a:buSzPts val="1400"/>
              <a:buChar char="◦"/>
              <a:defRPr/>
            </a:lvl4pPr>
            <a:lvl5pPr marL="2286000" lvl="4" indent="-317500" algn="l" rtl="0">
              <a:lnSpc>
                <a:spcPct val="90000"/>
              </a:lnSpc>
              <a:spcBef>
                <a:spcPts val="300"/>
              </a:spcBef>
              <a:spcAft>
                <a:spcPts val="0"/>
              </a:spcAft>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121" name="Google Shape;121;p22"/>
          <p:cNvSpPr txBox="1">
            <a:spLocks noGrp="1"/>
          </p:cNvSpPr>
          <p:nvPr>
            <p:ph type="body" idx="2"/>
          </p:nvPr>
        </p:nvSpPr>
        <p:spPr>
          <a:xfrm>
            <a:off x="342900" y="2194560"/>
            <a:ext cx="2400300" cy="25344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900"/>
              </a:spcBef>
              <a:spcAft>
                <a:spcPts val="0"/>
              </a:spcAft>
              <a:buSzPts val="1100"/>
              <a:buNone/>
              <a:defRPr sz="1100">
                <a:solidFill>
                  <a:srgbClr val="FFFFFF"/>
                </a:solidFill>
              </a:defRPr>
            </a:lvl1pPr>
            <a:lvl2pPr marL="914400" lvl="1" indent="-228600" algn="l" rtl="0">
              <a:lnSpc>
                <a:spcPct val="90000"/>
              </a:lnSpc>
              <a:spcBef>
                <a:spcPts val="200"/>
              </a:spcBef>
              <a:spcAft>
                <a:spcPts val="0"/>
              </a:spcAft>
              <a:buSzPts val="900"/>
              <a:buNone/>
              <a:defRPr sz="900"/>
            </a:lvl2pPr>
            <a:lvl3pPr marL="1371600" lvl="2" indent="-228600" algn="l" rtl="0">
              <a:lnSpc>
                <a:spcPct val="90000"/>
              </a:lnSpc>
              <a:spcBef>
                <a:spcPts val="300"/>
              </a:spcBef>
              <a:spcAft>
                <a:spcPts val="0"/>
              </a:spcAft>
              <a:buSzPts val="800"/>
              <a:buNone/>
              <a:defRPr sz="800"/>
            </a:lvl3pPr>
            <a:lvl4pPr marL="1828800" lvl="3" indent="-228600" algn="l" rtl="0">
              <a:lnSpc>
                <a:spcPct val="90000"/>
              </a:lnSpc>
              <a:spcBef>
                <a:spcPts val="300"/>
              </a:spcBef>
              <a:spcAft>
                <a:spcPts val="0"/>
              </a:spcAft>
              <a:buSzPts val="700"/>
              <a:buNone/>
              <a:defRPr sz="700"/>
            </a:lvl4pPr>
            <a:lvl5pPr marL="2286000" lvl="4" indent="-228600" algn="l" rtl="0">
              <a:lnSpc>
                <a:spcPct val="90000"/>
              </a:lnSpc>
              <a:spcBef>
                <a:spcPts val="300"/>
              </a:spcBef>
              <a:spcAft>
                <a:spcPts val="0"/>
              </a:spcAft>
              <a:buSzPts val="700"/>
              <a:buNone/>
              <a:defRPr sz="700"/>
            </a:lvl5pPr>
            <a:lvl6pPr marL="2743200" lvl="5" indent="-228600" algn="l" rtl="0">
              <a:lnSpc>
                <a:spcPct val="90000"/>
              </a:lnSpc>
              <a:spcBef>
                <a:spcPts val="300"/>
              </a:spcBef>
              <a:spcAft>
                <a:spcPts val="0"/>
              </a:spcAft>
              <a:buSzPts val="700"/>
              <a:buNone/>
              <a:defRPr sz="700"/>
            </a:lvl6pPr>
            <a:lvl7pPr marL="3200400" lvl="6" indent="-228600" algn="l" rtl="0">
              <a:lnSpc>
                <a:spcPct val="90000"/>
              </a:lnSpc>
              <a:spcBef>
                <a:spcPts val="300"/>
              </a:spcBef>
              <a:spcAft>
                <a:spcPts val="0"/>
              </a:spcAft>
              <a:buSzPts val="700"/>
              <a:buNone/>
              <a:defRPr sz="700"/>
            </a:lvl7pPr>
            <a:lvl8pPr marL="3657600" lvl="7" indent="-228600" algn="l" rtl="0">
              <a:lnSpc>
                <a:spcPct val="90000"/>
              </a:lnSpc>
              <a:spcBef>
                <a:spcPts val="300"/>
              </a:spcBef>
              <a:spcAft>
                <a:spcPts val="0"/>
              </a:spcAft>
              <a:buSzPts val="700"/>
              <a:buNone/>
              <a:defRPr sz="700"/>
            </a:lvl8pPr>
            <a:lvl9pPr marL="4114800" lvl="8" indent="-228600" algn="l" rtl="0">
              <a:lnSpc>
                <a:spcPct val="90000"/>
              </a:lnSpc>
              <a:spcBef>
                <a:spcPts val="300"/>
              </a:spcBef>
              <a:spcAft>
                <a:spcPts val="300"/>
              </a:spcAft>
              <a:buSzPts val="700"/>
              <a:buNone/>
              <a:defRPr sz="700"/>
            </a:lvl9pPr>
          </a:lstStyle>
          <a:p>
            <a:endParaRPr/>
          </a:p>
        </p:txBody>
      </p:sp>
      <p:sp>
        <p:nvSpPr>
          <p:cNvPr id="122" name="Google Shape;122;p22"/>
          <p:cNvSpPr txBox="1">
            <a:spLocks noGrp="1"/>
          </p:cNvSpPr>
          <p:nvPr>
            <p:ph type="dt" idx="10"/>
          </p:nvPr>
        </p:nvSpPr>
        <p:spPr>
          <a:xfrm>
            <a:off x="349134" y="4844839"/>
            <a:ext cx="19638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23" name="Google Shape;123;p22"/>
          <p:cNvSpPr txBox="1">
            <a:spLocks noGrp="1"/>
          </p:cNvSpPr>
          <p:nvPr>
            <p:ph type="ftr" idx="11"/>
          </p:nvPr>
        </p:nvSpPr>
        <p:spPr>
          <a:xfrm>
            <a:off x="3600450" y="4844839"/>
            <a:ext cx="3486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solidFill>
                  <a:schemeClr val="dk2"/>
                </a:solidFill>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24" name="Google Shape;124;p22"/>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sz="800" b="0" i="0" u="none" strike="noStrike" cap="none">
                <a:solidFill>
                  <a:schemeClr val="dk2"/>
                </a:solidFill>
                <a:latin typeface="Calibri"/>
                <a:ea typeface="Calibri"/>
                <a:cs typeface="Calibri"/>
                <a:sym typeface="Calibri"/>
              </a:defRPr>
            </a:lvl1pPr>
            <a:lvl2pPr marL="0" lvl="1" indent="0" algn="r" rtl="0">
              <a:spcBef>
                <a:spcPts val="0"/>
              </a:spcBef>
              <a:buNone/>
              <a:defRPr sz="800" b="0" i="0" u="none" strike="noStrike" cap="none">
                <a:solidFill>
                  <a:schemeClr val="dk2"/>
                </a:solidFill>
                <a:latin typeface="Calibri"/>
                <a:ea typeface="Calibri"/>
                <a:cs typeface="Calibri"/>
                <a:sym typeface="Calibri"/>
              </a:defRPr>
            </a:lvl2pPr>
            <a:lvl3pPr marL="0" lvl="2" indent="0" algn="r" rtl="0">
              <a:spcBef>
                <a:spcPts val="0"/>
              </a:spcBef>
              <a:buNone/>
              <a:defRPr sz="800" b="0" i="0" u="none" strike="noStrike" cap="none">
                <a:solidFill>
                  <a:schemeClr val="dk2"/>
                </a:solidFill>
                <a:latin typeface="Calibri"/>
                <a:ea typeface="Calibri"/>
                <a:cs typeface="Calibri"/>
                <a:sym typeface="Calibri"/>
              </a:defRPr>
            </a:lvl3pPr>
            <a:lvl4pPr marL="0" lvl="3" indent="0" algn="r" rtl="0">
              <a:spcBef>
                <a:spcPts val="0"/>
              </a:spcBef>
              <a:buNone/>
              <a:defRPr sz="800" b="0" i="0" u="none" strike="noStrike" cap="none">
                <a:solidFill>
                  <a:schemeClr val="dk2"/>
                </a:solidFill>
                <a:latin typeface="Calibri"/>
                <a:ea typeface="Calibri"/>
                <a:cs typeface="Calibri"/>
                <a:sym typeface="Calibri"/>
              </a:defRPr>
            </a:lvl4pPr>
            <a:lvl5pPr marL="0" lvl="4" indent="0" algn="r" rtl="0">
              <a:spcBef>
                <a:spcPts val="0"/>
              </a:spcBef>
              <a:buNone/>
              <a:defRPr sz="800" b="0" i="0" u="none" strike="noStrike" cap="none">
                <a:solidFill>
                  <a:schemeClr val="dk2"/>
                </a:solidFill>
                <a:latin typeface="Calibri"/>
                <a:ea typeface="Calibri"/>
                <a:cs typeface="Calibri"/>
                <a:sym typeface="Calibri"/>
              </a:defRPr>
            </a:lvl5pPr>
            <a:lvl6pPr marL="0" lvl="5" indent="0" algn="r" rtl="0">
              <a:spcBef>
                <a:spcPts val="0"/>
              </a:spcBef>
              <a:buNone/>
              <a:defRPr sz="800" b="0" i="0" u="none" strike="noStrike" cap="none">
                <a:solidFill>
                  <a:schemeClr val="dk2"/>
                </a:solidFill>
                <a:latin typeface="Calibri"/>
                <a:ea typeface="Calibri"/>
                <a:cs typeface="Calibri"/>
                <a:sym typeface="Calibri"/>
              </a:defRPr>
            </a:lvl6pPr>
            <a:lvl7pPr marL="0" lvl="6" indent="0" algn="r" rtl="0">
              <a:spcBef>
                <a:spcPts val="0"/>
              </a:spcBef>
              <a:buNone/>
              <a:defRPr sz="800" b="0" i="0" u="none" strike="noStrike" cap="none">
                <a:solidFill>
                  <a:schemeClr val="dk2"/>
                </a:solidFill>
                <a:latin typeface="Calibri"/>
                <a:ea typeface="Calibri"/>
                <a:cs typeface="Calibri"/>
                <a:sym typeface="Calibri"/>
              </a:defRPr>
            </a:lvl7pPr>
            <a:lvl8pPr marL="0" lvl="7" indent="0" algn="r" rtl="0">
              <a:spcBef>
                <a:spcPts val="0"/>
              </a:spcBef>
              <a:buNone/>
              <a:defRPr sz="800" b="0" i="0" u="none" strike="noStrike" cap="none">
                <a:solidFill>
                  <a:schemeClr val="dk2"/>
                </a:solidFill>
                <a:latin typeface="Calibri"/>
                <a:ea typeface="Calibri"/>
                <a:cs typeface="Calibri"/>
                <a:sym typeface="Calibri"/>
              </a:defRPr>
            </a:lvl8pPr>
            <a:lvl9pPr marL="0" lvl="8" indent="0" algn="r" rtl="0">
              <a:spcBef>
                <a:spcPts val="0"/>
              </a:spcBef>
              <a:buNone/>
              <a:defRPr sz="8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Bild mit Überschrift" type="picTx">
  <p:cSld name="PICTURE_WITH_CAPTION_TEXT">
    <p:spTree>
      <p:nvGrpSpPr>
        <p:cNvPr id="1" name="Shape 125"/>
        <p:cNvGrpSpPr/>
        <p:nvPr/>
      </p:nvGrpSpPr>
      <p:grpSpPr>
        <a:xfrm>
          <a:off x="0" y="0"/>
          <a:ext cx="0" cy="0"/>
          <a:chOff x="0" y="0"/>
          <a:chExt cx="0" cy="0"/>
        </a:xfrm>
      </p:grpSpPr>
      <p:sp>
        <p:nvSpPr>
          <p:cNvPr id="126" name="Google Shape;126;p23"/>
          <p:cNvSpPr/>
          <p:nvPr/>
        </p:nvSpPr>
        <p:spPr>
          <a:xfrm>
            <a:off x="0" y="3714750"/>
            <a:ext cx="9141600" cy="1428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7" name="Google Shape;127;p23"/>
          <p:cNvSpPr/>
          <p:nvPr/>
        </p:nvSpPr>
        <p:spPr>
          <a:xfrm>
            <a:off x="11" y="368630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8" name="Google Shape;128;p23"/>
          <p:cNvSpPr txBox="1">
            <a:spLocks noGrp="1"/>
          </p:cNvSpPr>
          <p:nvPr>
            <p:ph type="title"/>
          </p:nvPr>
        </p:nvSpPr>
        <p:spPr>
          <a:xfrm>
            <a:off x="822960" y="3806190"/>
            <a:ext cx="7584900" cy="617100"/>
          </a:xfrm>
          <a:prstGeom prst="rect">
            <a:avLst/>
          </a:prstGeom>
          <a:noFill/>
          <a:ln>
            <a:noFill/>
          </a:ln>
        </p:spPr>
        <p:txBody>
          <a:bodyPr spcFirstLastPara="1" wrap="square" lIns="68575" tIns="0" rIns="68575" bIns="0" anchor="b" anchorCtr="0">
            <a:noAutofit/>
          </a:bodyPr>
          <a:lstStyle>
            <a:lvl1pPr lvl="0" algn="l" rtl="0">
              <a:lnSpc>
                <a:spcPct val="85000"/>
              </a:lnSpc>
              <a:spcBef>
                <a:spcPts val="0"/>
              </a:spcBef>
              <a:spcAft>
                <a:spcPts val="0"/>
              </a:spcAft>
              <a:buClr>
                <a:srgbClr val="FFFFFF"/>
              </a:buClr>
              <a:buSzPts val="2700"/>
              <a:buFont typeface="Calibri"/>
              <a:buNone/>
              <a:defRPr sz="2700" b="0">
                <a:solidFill>
                  <a:srgbClr val="FFFFFF"/>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pic>
        <p:nvPicPr>
          <p:cNvPr id="129" name="Google Shape;129;p23"/>
          <p:cNvPicPr preferRelativeResize="0">
            <a:picLocks noGrp="1"/>
          </p:cNvPicPr>
          <p:nvPr>
            <p:ph type="pic" idx="2"/>
          </p:nvPr>
        </p:nvPicPr>
        <p:blipFill/>
        <p:spPr>
          <a:xfrm>
            <a:off x="11" y="0"/>
            <a:ext cx="9144000" cy="3686400"/>
          </a:xfrm>
          <a:prstGeom prst="rect">
            <a:avLst/>
          </a:prstGeom>
          <a:blipFill rotWithShape="1">
            <a:blip r:embed="rId2">
              <a:alphaModFix/>
            </a:blip>
            <a:stretch>
              <a:fillRect/>
            </a:stretch>
          </a:blipFill>
          <a:ln>
            <a:noFill/>
          </a:ln>
        </p:spPr>
      </p:pic>
      <p:sp>
        <p:nvSpPr>
          <p:cNvPr id="130" name="Google Shape;130;p23"/>
          <p:cNvSpPr txBox="1">
            <a:spLocks noGrp="1"/>
          </p:cNvSpPr>
          <p:nvPr>
            <p:ph type="body" idx="1"/>
          </p:nvPr>
        </p:nvSpPr>
        <p:spPr>
          <a:xfrm>
            <a:off x="822960" y="4430267"/>
            <a:ext cx="7584900" cy="445800"/>
          </a:xfrm>
          <a:prstGeom prst="rect">
            <a:avLst/>
          </a:prstGeom>
          <a:noFill/>
          <a:ln>
            <a:noFill/>
          </a:ln>
        </p:spPr>
        <p:txBody>
          <a:bodyPr spcFirstLastPara="1" wrap="square" lIns="68575" tIns="0" rIns="68575" bIns="0" anchor="t" anchorCtr="0">
            <a:normAutofit/>
          </a:bodyPr>
          <a:lstStyle>
            <a:lvl1pPr marL="457200" lvl="0" indent="-228600" algn="l" rtl="0">
              <a:lnSpc>
                <a:spcPct val="90000"/>
              </a:lnSpc>
              <a:spcBef>
                <a:spcPts val="0"/>
              </a:spcBef>
              <a:spcAft>
                <a:spcPts val="0"/>
              </a:spcAft>
              <a:buSzPts val="1100"/>
              <a:buNone/>
              <a:defRPr sz="1100">
                <a:solidFill>
                  <a:srgbClr val="FFFFFF"/>
                </a:solidFill>
              </a:defRPr>
            </a:lvl1pPr>
            <a:lvl2pPr marL="914400" lvl="1" indent="-228600" algn="l" rtl="0">
              <a:lnSpc>
                <a:spcPct val="90000"/>
              </a:lnSpc>
              <a:spcBef>
                <a:spcPts val="500"/>
              </a:spcBef>
              <a:spcAft>
                <a:spcPts val="0"/>
              </a:spcAft>
              <a:buSzPts val="900"/>
              <a:buNone/>
              <a:defRPr sz="900"/>
            </a:lvl2pPr>
            <a:lvl3pPr marL="1371600" lvl="2" indent="-228600" algn="l" rtl="0">
              <a:lnSpc>
                <a:spcPct val="90000"/>
              </a:lnSpc>
              <a:spcBef>
                <a:spcPts val="300"/>
              </a:spcBef>
              <a:spcAft>
                <a:spcPts val="0"/>
              </a:spcAft>
              <a:buSzPts val="800"/>
              <a:buNone/>
              <a:defRPr sz="800"/>
            </a:lvl3pPr>
            <a:lvl4pPr marL="1828800" lvl="3" indent="-228600" algn="l" rtl="0">
              <a:lnSpc>
                <a:spcPct val="90000"/>
              </a:lnSpc>
              <a:spcBef>
                <a:spcPts val="300"/>
              </a:spcBef>
              <a:spcAft>
                <a:spcPts val="0"/>
              </a:spcAft>
              <a:buSzPts val="700"/>
              <a:buNone/>
              <a:defRPr sz="700"/>
            </a:lvl4pPr>
            <a:lvl5pPr marL="2286000" lvl="4" indent="-228600" algn="l" rtl="0">
              <a:lnSpc>
                <a:spcPct val="90000"/>
              </a:lnSpc>
              <a:spcBef>
                <a:spcPts val="300"/>
              </a:spcBef>
              <a:spcAft>
                <a:spcPts val="0"/>
              </a:spcAft>
              <a:buSzPts val="700"/>
              <a:buNone/>
              <a:defRPr sz="700"/>
            </a:lvl5pPr>
            <a:lvl6pPr marL="2743200" lvl="5" indent="-228600" algn="l" rtl="0">
              <a:lnSpc>
                <a:spcPct val="90000"/>
              </a:lnSpc>
              <a:spcBef>
                <a:spcPts val="300"/>
              </a:spcBef>
              <a:spcAft>
                <a:spcPts val="0"/>
              </a:spcAft>
              <a:buSzPts val="700"/>
              <a:buNone/>
              <a:defRPr sz="700"/>
            </a:lvl6pPr>
            <a:lvl7pPr marL="3200400" lvl="6" indent="-228600" algn="l" rtl="0">
              <a:lnSpc>
                <a:spcPct val="90000"/>
              </a:lnSpc>
              <a:spcBef>
                <a:spcPts val="300"/>
              </a:spcBef>
              <a:spcAft>
                <a:spcPts val="0"/>
              </a:spcAft>
              <a:buSzPts val="700"/>
              <a:buNone/>
              <a:defRPr sz="700"/>
            </a:lvl7pPr>
            <a:lvl8pPr marL="3657600" lvl="7" indent="-228600" algn="l" rtl="0">
              <a:lnSpc>
                <a:spcPct val="90000"/>
              </a:lnSpc>
              <a:spcBef>
                <a:spcPts val="300"/>
              </a:spcBef>
              <a:spcAft>
                <a:spcPts val="0"/>
              </a:spcAft>
              <a:buSzPts val="700"/>
              <a:buNone/>
              <a:defRPr sz="700"/>
            </a:lvl8pPr>
            <a:lvl9pPr marL="4114800" lvl="8" indent="-228600" algn="l" rtl="0">
              <a:lnSpc>
                <a:spcPct val="90000"/>
              </a:lnSpc>
              <a:spcBef>
                <a:spcPts val="300"/>
              </a:spcBef>
              <a:spcAft>
                <a:spcPts val="300"/>
              </a:spcAft>
              <a:buSzPts val="700"/>
              <a:buNone/>
              <a:defRPr sz="700"/>
            </a:lvl9pPr>
          </a:lstStyle>
          <a:p>
            <a:endParaRPr/>
          </a:p>
        </p:txBody>
      </p:sp>
      <p:sp>
        <p:nvSpPr>
          <p:cNvPr id="131" name="Google Shape;131;p23"/>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32" name="Google Shape;132;p23"/>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33" name="Google Shape;133;p23"/>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el und vertikaler Text" type="vertTx">
  <p:cSld name="VERTICAL_TEXT">
    <p:spTree>
      <p:nvGrpSpPr>
        <p:cNvPr id="1" name="Shape 134"/>
        <p:cNvGrpSpPr/>
        <p:nvPr/>
      </p:nvGrpSpPr>
      <p:grpSpPr>
        <a:xfrm>
          <a:off x="0" y="0"/>
          <a:ext cx="0" cy="0"/>
          <a:chOff x="0" y="0"/>
          <a:chExt cx="0" cy="0"/>
        </a:xfrm>
      </p:grpSpPr>
      <p:sp>
        <p:nvSpPr>
          <p:cNvPr id="135" name="Google Shape;135;p24"/>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85000"/>
              </a:lnSpc>
              <a:spcBef>
                <a:spcPts val="0"/>
              </a:spcBef>
              <a:spcAft>
                <a:spcPts val="0"/>
              </a:spcAft>
              <a:buClr>
                <a:srgbClr val="3F3F3F"/>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36" name="Google Shape;136;p24"/>
          <p:cNvSpPr txBox="1">
            <a:spLocks noGrp="1"/>
          </p:cNvSpPr>
          <p:nvPr>
            <p:ph type="body" idx="1"/>
          </p:nvPr>
        </p:nvSpPr>
        <p:spPr>
          <a:xfrm rot="5400000">
            <a:off x="3086160" y="-878900"/>
            <a:ext cx="3017400" cy="7543800"/>
          </a:xfrm>
          <a:prstGeom prst="rect">
            <a:avLst/>
          </a:prstGeom>
          <a:noFill/>
          <a:ln>
            <a:noFill/>
          </a:ln>
        </p:spPr>
        <p:txBody>
          <a:bodyPr spcFirstLastPara="1" wrap="square" lIns="34275" tIns="0" rIns="34275" bIns="0" anchor="t" anchorCtr="0">
            <a:normAutofit/>
          </a:bodyPr>
          <a:lstStyle>
            <a:lvl1pPr marL="457200" lvl="0" indent="-317500" algn="l" rtl="0">
              <a:lnSpc>
                <a:spcPct val="90000"/>
              </a:lnSpc>
              <a:spcBef>
                <a:spcPts val="900"/>
              </a:spcBef>
              <a:spcAft>
                <a:spcPts val="0"/>
              </a:spcAft>
              <a:buSzPts val="1400"/>
              <a:buChar char=" "/>
              <a:defRPr/>
            </a:lvl1pPr>
            <a:lvl2pPr marL="914400" lvl="1" indent="-317500" algn="l" rtl="0">
              <a:lnSpc>
                <a:spcPct val="90000"/>
              </a:lnSpc>
              <a:spcBef>
                <a:spcPts val="200"/>
              </a:spcBef>
              <a:spcAft>
                <a:spcPts val="0"/>
              </a:spcAft>
              <a:buSzPts val="1400"/>
              <a:buChar char="◦"/>
              <a:defRPr/>
            </a:lvl2pPr>
            <a:lvl3pPr marL="1371600" lvl="2" indent="-317500" algn="l" rtl="0">
              <a:lnSpc>
                <a:spcPct val="90000"/>
              </a:lnSpc>
              <a:spcBef>
                <a:spcPts val="300"/>
              </a:spcBef>
              <a:spcAft>
                <a:spcPts val="0"/>
              </a:spcAft>
              <a:buSzPts val="1400"/>
              <a:buChar char="◦"/>
              <a:defRPr/>
            </a:lvl3pPr>
            <a:lvl4pPr marL="1828800" lvl="3" indent="-317500" algn="l" rtl="0">
              <a:lnSpc>
                <a:spcPct val="90000"/>
              </a:lnSpc>
              <a:spcBef>
                <a:spcPts val="300"/>
              </a:spcBef>
              <a:spcAft>
                <a:spcPts val="0"/>
              </a:spcAft>
              <a:buSzPts val="1400"/>
              <a:buChar char="◦"/>
              <a:defRPr/>
            </a:lvl4pPr>
            <a:lvl5pPr marL="2286000" lvl="4" indent="-317500" algn="l" rtl="0">
              <a:lnSpc>
                <a:spcPct val="90000"/>
              </a:lnSpc>
              <a:spcBef>
                <a:spcPts val="300"/>
              </a:spcBef>
              <a:spcAft>
                <a:spcPts val="0"/>
              </a:spcAft>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137" name="Google Shape;137;p24"/>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38" name="Google Shape;138;p24"/>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39" name="Google Shape;139;p24"/>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Vertikaler Titel und Text" type="vertTitleAndTx">
  <p:cSld name="VERTICAL_TITLE_AND_VERTICAL_TEXT">
    <p:spTree>
      <p:nvGrpSpPr>
        <p:cNvPr id="1" name="Shape 140"/>
        <p:cNvGrpSpPr/>
        <p:nvPr/>
      </p:nvGrpSpPr>
      <p:grpSpPr>
        <a:xfrm>
          <a:off x="0" y="0"/>
          <a:ext cx="0" cy="0"/>
          <a:chOff x="0" y="0"/>
          <a:chExt cx="0" cy="0"/>
        </a:xfrm>
      </p:grpSpPr>
      <p:sp>
        <p:nvSpPr>
          <p:cNvPr id="141" name="Google Shape;141;p25"/>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42" name="Google Shape;142;p25"/>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43" name="Google Shape;143;p25"/>
          <p:cNvSpPr txBox="1">
            <a:spLocks noGrp="1"/>
          </p:cNvSpPr>
          <p:nvPr>
            <p:ph type="title"/>
          </p:nvPr>
        </p:nvSpPr>
        <p:spPr>
          <a:xfrm rot="5400000">
            <a:off x="5370600" y="1484234"/>
            <a:ext cx="4317900" cy="1971600"/>
          </a:xfrm>
          <a:prstGeom prst="rect">
            <a:avLst/>
          </a:prstGeom>
          <a:noFill/>
          <a:ln>
            <a:noFill/>
          </a:ln>
        </p:spPr>
        <p:txBody>
          <a:bodyPr spcFirstLastPara="1" wrap="square" lIns="68575" tIns="34275" rIns="68575" bIns="34275" anchor="b" anchorCtr="0">
            <a:normAutofit/>
          </a:bodyPr>
          <a:lstStyle>
            <a:lvl1pPr lvl="0" algn="l" rtl="0">
              <a:lnSpc>
                <a:spcPct val="85000"/>
              </a:lnSpc>
              <a:spcBef>
                <a:spcPts val="0"/>
              </a:spcBef>
              <a:spcAft>
                <a:spcPts val="0"/>
              </a:spcAft>
              <a:buClr>
                <a:srgbClr val="3F3F3F"/>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44" name="Google Shape;144;p25"/>
          <p:cNvSpPr txBox="1">
            <a:spLocks noGrp="1"/>
          </p:cNvSpPr>
          <p:nvPr>
            <p:ph type="body" idx="1"/>
          </p:nvPr>
        </p:nvSpPr>
        <p:spPr>
          <a:xfrm rot="5400000">
            <a:off x="1370025" y="-430367"/>
            <a:ext cx="4317900" cy="5800800"/>
          </a:xfrm>
          <a:prstGeom prst="rect">
            <a:avLst/>
          </a:prstGeom>
          <a:noFill/>
          <a:ln>
            <a:noFill/>
          </a:ln>
        </p:spPr>
        <p:txBody>
          <a:bodyPr spcFirstLastPara="1" wrap="square" lIns="34275" tIns="0" rIns="34275" bIns="0" anchor="t" anchorCtr="0">
            <a:normAutofit/>
          </a:bodyPr>
          <a:lstStyle>
            <a:lvl1pPr marL="457200" lvl="0" indent="-317500" algn="l" rtl="0">
              <a:lnSpc>
                <a:spcPct val="90000"/>
              </a:lnSpc>
              <a:spcBef>
                <a:spcPts val="900"/>
              </a:spcBef>
              <a:spcAft>
                <a:spcPts val="0"/>
              </a:spcAft>
              <a:buSzPts val="1400"/>
              <a:buChar char=" "/>
              <a:defRPr/>
            </a:lvl1pPr>
            <a:lvl2pPr marL="914400" lvl="1" indent="-317500" algn="l" rtl="0">
              <a:lnSpc>
                <a:spcPct val="90000"/>
              </a:lnSpc>
              <a:spcBef>
                <a:spcPts val="200"/>
              </a:spcBef>
              <a:spcAft>
                <a:spcPts val="0"/>
              </a:spcAft>
              <a:buSzPts val="1400"/>
              <a:buChar char="◦"/>
              <a:defRPr/>
            </a:lvl2pPr>
            <a:lvl3pPr marL="1371600" lvl="2" indent="-317500" algn="l" rtl="0">
              <a:lnSpc>
                <a:spcPct val="90000"/>
              </a:lnSpc>
              <a:spcBef>
                <a:spcPts val="300"/>
              </a:spcBef>
              <a:spcAft>
                <a:spcPts val="0"/>
              </a:spcAft>
              <a:buSzPts val="1400"/>
              <a:buChar char="◦"/>
              <a:defRPr/>
            </a:lvl3pPr>
            <a:lvl4pPr marL="1828800" lvl="3" indent="-317500" algn="l" rtl="0">
              <a:lnSpc>
                <a:spcPct val="90000"/>
              </a:lnSpc>
              <a:spcBef>
                <a:spcPts val="300"/>
              </a:spcBef>
              <a:spcAft>
                <a:spcPts val="0"/>
              </a:spcAft>
              <a:buSzPts val="1400"/>
              <a:buChar char="◦"/>
              <a:defRPr/>
            </a:lvl4pPr>
            <a:lvl5pPr marL="2286000" lvl="4" indent="-317500" algn="l" rtl="0">
              <a:lnSpc>
                <a:spcPct val="90000"/>
              </a:lnSpc>
              <a:spcBef>
                <a:spcPts val="300"/>
              </a:spcBef>
              <a:spcAft>
                <a:spcPts val="0"/>
              </a:spcAft>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145" name="Google Shape;145;p25"/>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46" name="Google Shape;146;p25"/>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47" name="Google Shape;147;p25"/>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de"/>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6"/>
        <p:cNvGrpSpPr/>
        <p:nvPr/>
      </p:nvGrpSpPr>
      <p:grpSpPr>
        <a:xfrm>
          <a:off x="0" y="0"/>
          <a:ext cx="0" cy="0"/>
          <a:chOff x="0" y="0"/>
          <a:chExt cx="0" cy="0"/>
        </a:xfrm>
      </p:grpSpPr>
      <p:sp>
        <p:nvSpPr>
          <p:cNvPr id="57" name="Google Shape;57;p14"/>
          <p:cNvSpPr/>
          <p:nvPr/>
        </p:nvSpPr>
        <p:spPr>
          <a:xfrm>
            <a:off x="1" y="4800600"/>
            <a:ext cx="91440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58" name="Google Shape;58;p14"/>
          <p:cNvSpPr/>
          <p:nvPr/>
        </p:nvSpPr>
        <p:spPr>
          <a:xfrm>
            <a:off x="0" y="4750737"/>
            <a:ext cx="9144000" cy="495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59" name="Google Shape;59;p14"/>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marR="0" lvl="0" algn="l" rtl="0">
              <a:lnSpc>
                <a:spcPct val="85000"/>
              </a:lnSpc>
              <a:spcBef>
                <a:spcPts val="0"/>
              </a:spcBef>
              <a:spcAft>
                <a:spcPts val="0"/>
              </a:spcAft>
              <a:buClr>
                <a:srgbClr val="3F3F3F"/>
              </a:buClr>
              <a:buSzPts val="3600"/>
              <a:buFont typeface="Calibri"/>
              <a:buNone/>
              <a:defRPr sz="3600" b="0" i="0" u="none" strike="noStrike" cap="none">
                <a:solidFill>
                  <a:srgbClr val="3F3F3F"/>
                </a:solidFill>
                <a:latin typeface="Calibri"/>
                <a:ea typeface="Calibri"/>
                <a:cs typeface="Calibri"/>
                <a:sym typeface="Calibri"/>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60" name="Google Shape;60;p14"/>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61" name="Google Shape;61;p14"/>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62" name="Google Shape;62;p14"/>
          <p:cNvSpPr txBox="1">
            <a:spLocks noGrp="1"/>
          </p:cNvSpPr>
          <p:nvPr>
            <p:ph type="ftr" idx="11"/>
          </p:nvPr>
        </p:nvSpPr>
        <p:spPr>
          <a:xfrm>
            <a:off x="2764639" y="4844839"/>
            <a:ext cx="3617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63" name="Google Shape;63;p14"/>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b="0" i="0" u="none" strike="noStrike" cap="none">
                <a:solidFill>
                  <a:srgbClr val="FFFFFF"/>
                </a:solidFill>
                <a:latin typeface="Calibri"/>
                <a:ea typeface="Calibri"/>
                <a:cs typeface="Calibri"/>
                <a:sym typeface="Calibri"/>
              </a:defRPr>
            </a:lvl1pPr>
            <a:lvl2pPr marL="0" marR="0" lvl="1" indent="0" algn="r" rtl="0">
              <a:spcBef>
                <a:spcPts val="0"/>
              </a:spcBef>
              <a:buNone/>
              <a:defRPr sz="800" b="0" i="0" u="none" strike="noStrike" cap="none">
                <a:solidFill>
                  <a:srgbClr val="FFFFFF"/>
                </a:solidFill>
                <a:latin typeface="Calibri"/>
                <a:ea typeface="Calibri"/>
                <a:cs typeface="Calibri"/>
                <a:sym typeface="Calibri"/>
              </a:defRPr>
            </a:lvl2pPr>
            <a:lvl3pPr marL="0" marR="0" lvl="2" indent="0" algn="r" rtl="0">
              <a:spcBef>
                <a:spcPts val="0"/>
              </a:spcBef>
              <a:buNone/>
              <a:defRPr sz="800" b="0" i="0" u="none" strike="noStrike" cap="none">
                <a:solidFill>
                  <a:srgbClr val="FFFFFF"/>
                </a:solidFill>
                <a:latin typeface="Calibri"/>
                <a:ea typeface="Calibri"/>
                <a:cs typeface="Calibri"/>
                <a:sym typeface="Calibri"/>
              </a:defRPr>
            </a:lvl3pPr>
            <a:lvl4pPr marL="0" marR="0" lvl="3" indent="0" algn="r" rtl="0">
              <a:spcBef>
                <a:spcPts val="0"/>
              </a:spcBef>
              <a:buNone/>
              <a:defRPr sz="800" b="0" i="0" u="none" strike="noStrike" cap="none">
                <a:solidFill>
                  <a:srgbClr val="FFFFFF"/>
                </a:solidFill>
                <a:latin typeface="Calibri"/>
                <a:ea typeface="Calibri"/>
                <a:cs typeface="Calibri"/>
                <a:sym typeface="Calibri"/>
              </a:defRPr>
            </a:lvl4pPr>
            <a:lvl5pPr marL="0" marR="0" lvl="4" indent="0" algn="r" rtl="0">
              <a:spcBef>
                <a:spcPts val="0"/>
              </a:spcBef>
              <a:buNone/>
              <a:defRPr sz="800" b="0" i="0" u="none" strike="noStrike" cap="none">
                <a:solidFill>
                  <a:srgbClr val="FFFFFF"/>
                </a:solidFill>
                <a:latin typeface="Calibri"/>
                <a:ea typeface="Calibri"/>
                <a:cs typeface="Calibri"/>
                <a:sym typeface="Calibri"/>
              </a:defRPr>
            </a:lvl5pPr>
            <a:lvl6pPr marL="0" marR="0" lvl="5" indent="0" algn="r" rtl="0">
              <a:spcBef>
                <a:spcPts val="0"/>
              </a:spcBef>
              <a:buNone/>
              <a:defRPr sz="800" b="0" i="0" u="none" strike="noStrike" cap="none">
                <a:solidFill>
                  <a:srgbClr val="FFFFFF"/>
                </a:solidFill>
                <a:latin typeface="Calibri"/>
                <a:ea typeface="Calibri"/>
                <a:cs typeface="Calibri"/>
                <a:sym typeface="Calibri"/>
              </a:defRPr>
            </a:lvl6pPr>
            <a:lvl7pPr marL="0" marR="0" lvl="6" indent="0" algn="r" rtl="0">
              <a:spcBef>
                <a:spcPts val="0"/>
              </a:spcBef>
              <a:buNone/>
              <a:defRPr sz="800" b="0" i="0" u="none" strike="noStrike" cap="none">
                <a:solidFill>
                  <a:srgbClr val="FFFFFF"/>
                </a:solidFill>
                <a:latin typeface="Calibri"/>
                <a:ea typeface="Calibri"/>
                <a:cs typeface="Calibri"/>
                <a:sym typeface="Calibri"/>
              </a:defRPr>
            </a:lvl7pPr>
            <a:lvl8pPr marL="0" marR="0" lvl="7" indent="0" algn="r" rtl="0">
              <a:spcBef>
                <a:spcPts val="0"/>
              </a:spcBef>
              <a:buNone/>
              <a:defRPr sz="800" b="0" i="0" u="none" strike="noStrike" cap="none">
                <a:solidFill>
                  <a:srgbClr val="FFFFFF"/>
                </a:solidFill>
                <a:latin typeface="Calibri"/>
                <a:ea typeface="Calibri"/>
                <a:cs typeface="Calibri"/>
                <a:sym typeface="Calibri"/>
              </a:defRPr>
            </a:lvl8pPr>
            <a:lvl9pPr marL="0" marR="0" lvl="8" indent="0" algn="r" rtl="0">
              <a:spcBef>
                <a:spcPts val="0"/>
              </a:spcBef>
              <a:buNone/>
              <a:defRPr sz="80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cxnSp>
        <p:nvCxnSpPr>
          <p:cNvPr id="64" name="Google Shape;64;p14"/>
          <p:cNvCxnSpPr/>
          <p:nvPr/>
        </p:nvCxnSpPr>
        <p:spPr>
          <a:xfrm>
            <a:off x="895149" y="1303384"/>
            <a:ext cx="7475100"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8" Type="http://schemas.openxmlformats.org/officeDocument/2006/relationships/image" Target="../media/image18.jpg"/><Relationship Id="rId3" Type="http://schemas.openxmlformats.org/officeDocument/2006/relationships/image" Target="../media/image2.png"/><Relationship Id="rId7"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4.xml"/><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png"/><Relationship Id="rId9"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4.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14.xml"/><Relationship Id="rId6" Type="http://schemas.openxmlformats.org/officeDocument/2006/relationships/image" Target="../media/image27.png"/><Relationship Id="rId5" Type="http://schemas.openxmlformats.org/officeDocument/2006/relationships/image" Target="../media/image26.png"/><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1.xml"/><Relationship Id="rId1" Type="http://schemas.openxmlformats.org/officeDocument/2006/relationships/slideLayout" Target="../slideLayouts/slideLayout14.xml"/><Relationship Id="rId5" Type="http://schemas.openxmlformats.org/officeDocument/2006/relationships/image" Target="../media/image31.png"/><Relationship Id="rId4" Type="http://schemas.openxmlformats.org/officeDocument/2006/relationships/image" Target="../media/image30.png"/></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14.xml"/><Relationship Id="rId5" Type="http://schemas.openxmlformats.org/officeDocument/2006/relationships/image" Target="../media/image32.png"/><Relationship Id="rId4" Type="http://schemas.openxmlformats.org/officeDocument/2006/relationships/image" Target="../media/image30.png"/></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3.xml"/><Relationship Id="rId1" Type="http://schemas.openxmlformats.org/officeDocument/2006/relationships/slideLayout" Target="../slideLayouts/slideLayout14.xml"/><Relationship Id="rId5" Type="http://schemas.openxmlformats.org/officeDocument/2006/relationships/image" Target="../media/image33.png"/><Relationship Id="rId4" Type="http://schemas.openxmlformats.org/officeDocument/2006/relationships/image" Target="../media/image30.png"/></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4.xml"/><Relationship Id="rId1" Type="http://schemas.openxmlformats.org/officeDocument/2006/relationships/slideLayout" Target="../slideLayouts/slideLayout14.xml"/><Relationship Id="rId5" Type="http://schemas.openxmlformats.org/officeDocument/2006/relationships/image" Target="../media/image34.png"/><Relationship Id="rId4" Type="http://schemas.openxmlformats.org/officeDocument/2006/relationships/image" Target="../media/image30.png"/></Relationships>
</file>

<file path=ppt/slides/_rels/slide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5.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7.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35.png"/></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8.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9.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36.png"/></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0.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1.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37.png"/></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2.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3.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38.png"/></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4.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39.png"/></Relationships>
</file>

<file path=ppt/slides/_rels/slide5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5.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40.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6.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41.png"/></Relationships>
</file>

<file path=ppt/slides/_rels/slide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7.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42.png"/></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8.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43.png"/></Relationships>
</file>

<file path=ppt/slides/_rels/slide6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9.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0.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44.png"/></Relationships>
</file>

<file path=ppt/slides/_rels/slide6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1.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45.png"/></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2.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46.png"/></Relationships>
</file>

<file path=ppt/slides/_rels/slide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3.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47.png"/></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4.xml"/><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48.png"/></Relationships>
</file>

<file path=ppt/slides/_rels/slide6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5.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8.png"/></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6.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7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7.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8.xml"/><Relationship Id="rId1" Type="http://schemas.openxmlformats.org/officeDocument/2006/relationships/slideLayout" Target="../slideLayouts/slideLayout14.xml"/><Relationship Id="rId5" Type="http://schemas.openxmlformats.org/officeDocument/2006/relationships/image" Target="../media/image49.png"/><Relationship Id="rId4" Type="http://schemas.openxmlformats.org/officeDocument/2006/relationships/image" Target="../media/image30.png"/></Relationships>
</file>

<file path=ppt/slides/_rels/slide7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9.xml"/><Relationship Id="rId1" Type="http://schemas.openxmlformats.org/officeDocument/2006/relationships/slideLayout" Target="../slideLayouts/slideLayout14.xml"/><Relationship Id="rId5" Type="http://schemas.openxmlformats.org/officeDocument/2006/relationships/image" Target="../media/image50.png"/><Relationship Id="rId4" Type="http://schemas.openxmlformats.org/officeDocument/2006/relationships/image" Target="../media/image30.png"/></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0.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7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1.xml"/><Relationship Id="rId1" Type="http://schemas.openxmlformats.org/officeDocument/2006/relationships/slideLayout" Target="../slideLayouts/slideLayout14.xml"/><Relationship Id="rId5" Type="http://schemas.openxmlformats.org/officeDocument/2006/relationships/image" Target="../media/image51.png"/><Relationship Id="rId4" Type="http://schemas.openxmlformats.org/officeDocument/2006/relationships/image" Target="../media/image30.png"/></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2.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3.xml"/><Relationship Id="rId1" Type="http://schemas.openxmlformats.org/officeDocument/2006/relationships/slideLayout" Target="../slideLayouts/slideLayout14.xml"/><Relationship Id="rId5" Type="http://schemas.openxmlformats.org/officeDocument/2006/relationships/image" Target="../media/image52.png"/><Relationship Id="rId4" Type="http://schemas.openxmlformats.org/officeDocument/2006/relationships/image" Target="../media/image30.png"/></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4.xml"/><Relationship Id="rId1" Type="http://schemas.openxmlformats.org/officeDocument/2006/relationships/slideLayout" Target="../slideLayouts/slideLayout14.xml"/><Relationship Id="rId5" Type="http://schemas.openxmlformats.org/officeDocument/2006/relationships/image" Target="../media/image53.png"/><Relationship Id="rId4" Type="http://schemas.openxmlformats.org/officeDocument/2006/relationships/image" Target="../media/image30.png"/></Relationships>
</file>

<file path=ppt/slides/_rels/slide7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5.xml"/><Relationship Id="rId1" Type="http://schemas.openxmlformats.org/officeDocument/2006/relationships/slideLayout" Target="../slideLayouts/slideLayout14.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6.xml"/><Relationship Id="rId1" Type="http://schemas.openxmlformats.org/officeDocument/2006/relationships/slideLayout" Target="../slideLayouts/slideLayout14.xml"/><Relationship Id="rId5" Type="http://schemas.openxmlformats.org/officeDocument/2006/relationships/image" Target="../media/image55.png"/><Relationship Id="rId4" Type="http://schemas.openxmlformats.org/officeDocument/2006/relationships/image" Target="../media/image30.png"/></Relationships>
</file>

<file path=ppt/slides/_rels/slide8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7.xml"/><Relationship Id="rId1" Type="http://schemas.openxmlformats.org/officeDocument/2006/relationships/slideLayout" Target="../slideLayouts/slideLayout14.xml"/><Relationship Id="rId5" Type="http://schemas.openxmlformats.org/officeDocument/2006/relationships/image" Target="../media/image56.png"/><Relationship Id="rId4" Type="http://schemas.openxmlformats.org/officeDocument/2006/relationships/image" Target="../media/image30.png"/></Relationships>
</file>

<file path=ppt/slides/_rels/slide8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8.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8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9.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8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0.xml"/><Relationship Id="rId1" Type="http://schemas.openxmlformats.org/officeDocument/2006/relationships/slideLayout" Target="../slideLayouts/slideLayout14.xml"/><Relationship Id="rId5" Type="http://schemas.openxmlformats.org/officeDocument/2006/relationships/image" Target="../media/image57.png"/><Relationship Id="rId4" Type="http://schemas.openxmlformats.org/officeDocument/2006/relationships/image" Target="../media/image30.png"/></Relationships>
</file>

<file path=ppt/slides/_rels/slide8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1.xml"/><Relationship Id="rId1" Type="http://schemas.openxmlformats.org/officeDocument/2006/relationships/slideLayout" Target="../slideLayouts/slideLayout14.xml"/><Relationship Id="rId5" Type="http://schemas.openxmlformats.org/officeDocument/2006/relationships/image" Target="../media/image58.png"/><Relationship Id="rId4" Type="http://schemas.openxmlformats.org/officeDocument/2006/relationships/image" Target="../media/image30.png"/></Relationships>
</file>

<file path=ppt/slides/_rels/slide8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2.xml"/><Relationship Id="rId1" Type="http://schemas.openxmlformats.org/officeDocument/2006/relationships/slideLayout" Target="../slideLayouts/slideLayout14.xml"/><Relationship Id="rId5" Type="http://schemas.openxmlformats.org/officeDocument/2006/relationships/image" Target="../media/image59.png"/><Relationship Id="rId4" Type="http://schemas.openxmlformats.org/officeDocument/2006/relationships/image" Target="../media/image30.png"/></Relationships>
</file>

<file path=ppt/slides/_rels/slide8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3.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8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4.xml"/><Relationship Id="rId1" Type="http://schemas.openxmlformats.org/officeDocument/2006/relationships/slideLayout" Target="../slideLayouts/slideLayout14.xml"/><Relationship Id="rId5" Type="http://schemas.openxmlformats.org/officeDocument/2006/relationships/image" Target="../media/image60.png"/><Relationship Id="rId4" Type="http://schemas.openxmlformats.org/officeDocument/2006/relationships/image" Target="../media/image30.png"/></Relationships>
</file>

<file path=ppt/slides/_rels/slide8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5.xml"/><Relationship Id="rId1" Type="http://schemas.openxmlformats.org/officeDocument/2006/relationships/slideLayout" Target="../slideLayouts/slideLayout14.xml"/><Relationship Id="rId5" Type="http://schemas.openxmlformats.org/officeDocument/2006/relationships/image" Target="../media/image61.png"/><Relationship Id="rId4" Type="http://schemas.openxmlformats.org/officeDocument/2006/relationships/image" Target="../media/image30.png"/></Relationships>
</file>

<file path=ppt/slides/_rels/slide9.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png"/><Relationship Id="rId7" Type="http://schemas.microsoft.com/office/2007/relationships/hdphoto" Target="../media/hdphoto1.wdp"/><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image" Target="../media/image10.png"/><Relationship Id="rId5" Type="http://schemas.openxmlformats.org/officeDocument/2006/relationships/hyperlink" Target="https://blog.packagecloud.io/what-is-a-docker-image/" TargetMode="External"/><Relationship Id="rId4" Type="http://schemas.openxmlformats.org/officeDocument/2006/relationships/image" Target="../media/image9.png"/><Relationship Id="rId9" Type="http://schemas.openxmlformats.org/officeDocument/2006/relationships/image" Target="../media/image12.jpeg"/></Relationships>
</file>

<file path=ppt/slides/_rels/slide9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6.xml"/><Relationship Id="rId1" Type="http://schemas.openxmlformats.org/officeDocument/2006/relationships/slideLayout" Target="../slideLayouts/slideLayout14.xml"/><Relationship Id="rId5" Type="http://schemas.openxmlformats.org/officeDocument/2006/relationships/image" Target="../media/image62.png"/><Relationship Id="rId4" Type="http://schemas.openxmlformats.org/officeDocument/2006/relationships/image" Target="../media/image30.png"/></Relationships>
</file>

<file path=ppt/slides/_rels/slide9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7.xml"/><Relationship Id="rId1" Type="http://schemas.openxmlformats.org/officeDocument/2006/relationships/slideLayout" Target="../slideLayouts/slideLayout14.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30.png"/></Relationships>
</file>

<file path=ppt/slides/_rels/slide9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8.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9.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9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0.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9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1.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2.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9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3.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6"/>
          <p:cNvSpPr txBox="1">
            <a:spLocks noGrp="1"/>
          </p:cNvSpPr>
          <p:nvPr>
            <p:ph type="ctrTitle"/>
          </p:nvPr>
        </p:nvSpPr>
        <p:spPr>
          <a:xfrm>
            <a:off x="822960" y="569214"/>
            <a:ext cx="7543800" cy="2674500"/>
          </a:xfrm>
          <a:prstGeom prst="rect">
            <a:avLst/>
          </a:prstGeom>
          <a:noFill/>
          <a:ln>
            <a:noFill/>
          </a:ln>
        </p:spPr>
        <p:txBody>
          <a:bodyPr spcFirstLastPara="1" wrap="square" lIns="68575" tIns="34275" rIns="68575" bIns="34275" anchor="b" anchorCtr="0">
            <a:normAutofit/>
          </a:bodyPr>
          <a:lstStyle/>
          <a:p>
            <a:pPr marL="0" lvl="0" indent="0" algn="l" rtl="0">
              <a:spcBef>
                <a:spcPts val="0"/>
              </a:spcBef>
              <a:spcAft>
                <a:spcPts val="0"/>
              </a:spcAft>
              <a:buClr>
                <a:srgbClr val="3F3F3F"/>
              </a:buClr>
              <a:buSzPts val="4500"/>
              <a:buFont typeface="Calibri"/>
              <a:buNone/>
            </a:pPr>
            <a:r>
              <a:rPr lang="de" sz="4500">
                <a:solidFill>
                  <a:srgbClr val="3F3F3F"/>
                </a:solidFill>
                <a:latin typeface="Arial"/>
                <a:ea typeface="Arial"/>
                <a:cs typeface="Arial"/>
                <a:sym typeface="Arial"/>
              </a:rPr>
              <a:t>Docker &amp; Kubernetes</a:t>
            </a:r>
            <a:endParaRPr sz="4500" dirty="0">
              <a:solidFill>
                <a:srgbClr val="3F3F3F"/>
              </a:solidFill>
            </a:endParaRPr>
          </a:p>
        </p:txBody>
      </p:sp>
      <p:sp>
        <p:nvSpPr>
          <p:cNvPr id="153" name="Google Shape;153;p26"/>
          <p:cNvSpPr txBox="1"/>
          <p:nvPr/>
        </p:nvSpPr>
        <p:spPr>
          <a:xfrm>
            <a:off x="822960" y="3529390"/>
            <a:ext cx="6858000" cy="348000"/>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rgbClr val="3F3F3F"/>
              </a:buClr>
              <a:buSzPts val="1800"/>
              <a:buFont typeface="Arial"/>
              <a:buNone/>
            </a:pPr>
            <a:r>
              <a:rPr lang="de" sz="1800" dirty="0">
                <a:solidFill>
                  <a:srgbClr val="3F3F3F"/>
                </a:solidFill>
                <a:latin typeface="Calibri"/>
                <a:ea typeface="Calibri"/>
                <a:cs typeface="Calibri"/>
                <a:sym typeface="Calibri"/>
              </a:rPr>
              <a:t>Namen ∙ Datum</a:t>
            </a:r>
            <a:endParaRPr sz="1800" dirty="0">
              <a:solidFill>
                <a:srgbClr val="3F3F3F"/>
              </a:solidFill>
              <a:latin typeface="Calibri"/>
              <a:ea typeface="Calibri"/>
              <a:cs typeface="Calibri"/>
              <a:sym typeface="Calibri"/>
            </a:endParaRPr>
          </a:p>
        </p:txBody>
      </p:sp>
      <p:pic>
        <p:nvPicPr>
          <p:cNvPr id="154" name="Google Shape;154;p26"/>
          <p:cNvPicPr preferRelativeResize="0"/>
          <p:nvPr/>
        </p:nvPicPr>
        <p:blipFill rotWithShape="1">
          <a:blip r:embed="rId3">
            <a:alphaModFix/>
          </a:blip>
          <a:srcRect/>
          <a:stretch/>
        </p:blipFill>
        <p:spPr>
          <a:xfrm>
            <a:off x="7165180" y="109538"/>
            <a:ext cx="1864520" cy="59018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992E2F-41F0-946D-688A-A460685DEBC8}"/>
              </a:ext>
            </a:extLst>
          </p:cNvPr>
          <p:cNvSpPr>
            <a:spLocks noGrp="1"/>
          </p:cNvSpPr>
          <p:nvPr>
            <p:ph type="title"/>
          </p:nvPr>
        </p:nvSpPr>
        <p:spPr/>
        <p:txBody>
          <a:bodyPr/>
          <a:lstStyle/>
          <a:p>
            <a:r>
              <a:rPr lang="de-DE" dirty="0"/>
              <a:t>Container</a:t>
            </a:r>
          </a:p>
        </p:txBody>
      </p:sp>
      <p:sp>
        <p:nvSpPr>
          <p:cNvPr id="3" name="Textplatzhalter 2">
            <a:extLst>
              <a:ext uri="{FF2B5EF4-FFF2-40B4-BE49-F238E27FC236}">
                <a16:creationId xmlns:a16="http://schemas.microsoft.com/office/drawing/2014/main" id="{8520F746-96E3-8B89-565D-448915FE63FA}"/>
              </a:ext>
            </a:extLst>
          </p:cNvPr>
          <p:cNvSpPr>
            <a:spLocks noGrp="1"/>
          </p:cNvSpPr>
          <p:nvPr>
            <p:ph type="body" idx="1"/>
          </p:nvPr>
        </p:nvSpPr>
        <p:spPr/>
        <p:txBody>
          <a:bodyPr>
            <a:normAutofit lnSpcReduction="10000"/>
          </a:bodyPr>
          <a:lstStyle/>
          <a:p>
            <a:pPr>
              <a:buFont typeface="Arial" panose="020B0604020202020204" pitchFamily="34" charset="0"/>
              <a:buChar char="•"/>
            </a:pPr>
            <a:r>
              <a:rPr lang="de-DE" dirty="0"/>
              <a:t>Container = Instanzen von Docker Image, in welchen Anwendung ausführbar sind.</a:t>
            </a:r>
          </a:p>
          <a:p>
            <a:pPr>
              <a:buFont typeface="Arial" panose="020B0604020202020204" pitchFamily="34" charset="0"/>
              <a:buChar char="•"/>
            </a:pPr>
            <a:endParaRPr lang="de-DE" dirty="0"/>
          </a:p>
          <a:p>
            <a:pPr marL="139700" indent="0">
              <a:buNone/>
            </a:pPr>
            <a:r>
              <a:rPr lang="de-DE" dirty="0"/>
              <a:t>			</a:t>
            </a:r>
            <a:r>
              <a:rPr lang="en-US" i="1" dirty="0"/>
              <a:t>docker run -d -p 8080:80 my-image</a:t>
            </a:r>
            <a:endParaRPr lang="de-DE" i="1" dirty="0"/>
          </a:p>
          <a:p>
            <a:pPr marL="139700" indent="0">
              <a:buNone/>
            </a:pPr>
            <a:endParaRPr lang="de-DE" dirty="0"/>
          </a:p>
          <a:p>
            <a:pPr>
              <a:buFont typeface="Arial" panose="020B0604020202020204" pitchFamily="34" charset="0"/>
              <a:buChar char="•"/>
            </a:pPr>
            <a:r>
              <a:rPr lang="de-DE" dirty="0"/>
              <a:t>leichte, portable und isolierte Umgebung</a:t>
            </a:r>
          </a:p>
          <a:p>
            <a:pPr>
              <a:buFont typeface="Wingdings" panose="05000000000000000000" pitchFamily="2" charset="2"/>
              <a:buChar char="Ø"/>
            </a:pPr>
            <a:r>
              <a:rPr lang="de-DE" dirty="0"/>
              <a:t>Anwendungen und Abhängigkeiten konsistent auf verschiedenen Systemen ausführbar (Portabilität)</a:t>
            </a:r>
          </a:p>
          <a:p>
            <a:pPr>
              <a:buFont typeface="Wingdings" panose="05000000000000000000" pitchFamily="2" charset="2"/>
              <a:buChar char="Ø"/>
            </a:pPr>
            <a:r>
              <a:rPr lang="de-DE" dirty="0"/>
              <a:t>Schnell erstellbar &amp; startbar -&gt; einfache Replikation &amp; Skalierung (Skalierbarkeit)</a:t>
            </a:r>
          </a:p>
          <a:p>
            <a:pPr marL="139700" indent="0">
              <a:buNone/>
            </a:pPr>
            <a:endParaRPr lang="de-DE" dirty="0"/>
          </a:p>
          <a:p>
            <a:pPr>
              <a:buFont typeface="Arial" panose="020B0604020202020204" pitchFamily="34" charset="0"/>
              <a:buChar char="•"/>
            </a:pPr>
            <a:r>
              <a:rPr lang="de-DE" dirty="0"/>
              <a:t>teilen sich Host-Kernel -&gt; keine vollständige BS-Virtualisierung notwendig (Effizienz)</a:t>
            </a:r>
          </a:p>
          <a:p>
            <a:pPr>
              <a:buFont typeface="Arial" panose="020B0604020202020204" pitchFamily="34" charset="0"/>
              <a:buChar char="•"/>
            </a:pPr>
            <a:endParaRPr lang="de-DE" dirty="0"/>
          </a:p>
        </p:txBody>
      </p:sp>
      <p:pic>
        <p:nvPicPr>
          <p:cNvPr id="4" name="Grafik 3" descr="Ein Bild, das Text, Diagramm, Plan, Design enthält.&#10;&#10;Automatisch generierte Beschreibung">
            <a:extLst>
              <a:ext uri="{FF2B5EF4-FFF2-40B4-BE49-F238E27FC236}">
                <a16:creationId xmlns:a16="http://schemas.microsoft.com/office/drawing/2014/main" id="{F3D3096C-F57F-E70A-8AED-E294CA2E09C9}"/>
              </a:ext>
            </a:extLst>
          </p:cNvPr>
          <p:cNvPicPr>
            <a:picLocks noChangeAspect="1"/>
          </p:cNvPicPr>
          <p:nvPr/>
        </p:nvPicPr>
        <p:blipFill>
          <a:blip r:embed="rId3"/>
          <a:srcRect l="34442" t="17400" b="7037"/>
          <a:stretch/>
        </p:blipFill>
        <p:spPr>
          <a:xfrm>
            <a:off x="6256283" y="197750"/>
            <a:ext cx="2607874" cy="1088100"/>
          </a:xfrm>
          <a:prstGeom prst="rect">
            <a:avLst/>
          </a:prstGeom>
        </p:spPr>
      </p:pic>
    </p:spTree>
    <p:extLst>
      <p:ext uri="{BB962C8B-B14F-4D97-AF65-F5344CB8AC3E}">
        <p14:creationId xmlns:p14="http://schemas.microsoft.com/office/powerpoint/2010/main" val="4093736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B936758-2874-D2C5-CD5F-C8550855B12B}"/>
              </a:ext>
            </a:extLst>
          </p:cNvPr>
          <p:cNvSpPr>
            <a:spLocks noGrp="1"/>
          </p:cNvSpPr>
          <p:nvPr>
            <p:ph type="title"/>
          </p:nvPr>
        </p:nvSpPr>
        <p:spPr/>
        <p:txBody>
          <a:bodyPr/>
          <a:lstStyle/>
          <a:p>
            <a:pPr algn="ctr"/>
            <a:r>
              <a:rPr lang="de-DE" dirty="0"/>
              <a:t>Quiz</a:t>
            </a:r>
          </a:p>
        </p:txBody>
      </p:sp>
      <p:pic>
        <p:nvPicPr>
          <p:cNvPr id="4" name="Grafik 3">
            <a:extLst>
              <a:ext uri="{FF2B5EF4-FFF2-40B4-BE49-F238E27FC236}">
                <a16:creationId xmlns:a16="http://schemas.microsoft.com/office/drawing/2014/main" id="{BB5F2FDF-7F67-6827-4836-FAC78E4DB59D}"/>
              </a:ext>
            </a:extLst>
          </p:cNvPr>
          <p:cNvPicPr>
            <a:picLocks noChangeAspect="1"/>
          </p:cNvPicPr>
          <p:nvPr/>
        </p:nvPicPr>
        <p:blipFill>
          <a:blip r:embed="rId2"/>
          <a:stretch>
            <a:fillRect/>
          </a:stretch>
        </p:blipFill>
        <p:spPr>
          <a:xfrm>
            <a:off x="2772000" y="1245871"/>
            <a:ext cx="3600000" cy="3600000"/>
          </a:xfrm>
          <a:prstGeom prst="rect">
            <a:avLst/>
          </a:prstGeom>
        </p:spPr>
      </p:pic>
    </p:spTree>
    <p:extLst>
      <p:ext uri="{BB962C8B-B14F-4D97-AF65-F5344CB8AC3E}">
        <p14:creationId xmlns:p14="http://schemas.microsoft.com/office/powerpoint/2010/main" val="3441312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992E2F-41F0-946D-688A-A460685DEBC8}"/>
              </a:ext>
            </a:extLst>
          </p:cNvPr>
          <p:cNvSpPr>
            <a:spLocks noGrp="1"/>
          </p:cNvSpPr>
          <p:nvPr>
            <p:ph type="title"/>
          </p:nvPr>
        </p:nvSpPr>
        <p:spPr/>
        <p:txBody>
          <a:bodyPr/>
          <a:lstStyle/>
          <a:p>
            <a:r>
              <a:rPr lang="de-DE" dirty="0"/>
              <a:t>Frage 1</a:t>
            </a:r>
          </a:p>
        </p:txBody>
      </p:sp>
      <p:sp>
        <p:nvSpPr>
          <p:cNvPr id="3" name="Textplatzhalter 2">
            <a:extLst>
              <a:ext uri="{FF2B5EF4-FFF2-40B4-BE49-F238E27FC236}">
                <a16:creationId xmlns:a16="http://schemas.microsoft.com/office/drawing/2014/main" id="{8520F746-96E3-8B89-565D-448915FE63FA}"/>
              </a:ext>
            </a:extLst>
          </p:cNvPr>
          <p:cNvSpPr>
            <a:spLocks noGrp="1"/>
          </p:cNvSpPr>
          <p:nvPr>
            <p:ph type="body" idx="1"/>
          </p:nvPr>
        </p:nvSpPr>
        <p:spPr/>
        <p:txBody>
          <a:bodyPr>
            <a:normAutofit/>
          </a:bodyPr>
          <a:lstStyle/>
          <a:p>
            <a:pPr algn="ctr"/>
            <a:r>
              <a:rPr lang="de-DE" b="1" dirty="0"/>
              <a:t>Was ist der Hauptzweck einer </a:t>
            </a:r>
            <a:r>
              <a:rPr lang="de-DE" b="1" dirty="0" err="1"/>
              <a:t>Dockerfile</a:t>
            </a:r>
            <a:r>
              <a:rPr lang="de-DE" b="1" dirty="0"/>
              <a:t>?</a:t>
            </a:r>
          </a:p>
          <a:p>
            <a:pPr algn="ctr"/>
            <a:endParaRPr lang="de-DE" b="1" dirty="0"/>
          </a:p>
          <a:p>
            <a:pPr>
              <a:buFont typeface="+mj-lt"/>
              <a:buAutoNum type="arabicPeriod"/>
            </a:pPr>
            <a:r>
              <a:rPr lang="de-DE" dirty="0"/>
              <a:t>Die Schritte zur Erstellung eines Docker-Images definieren.</a:t>
            </a:r>
          </a:p>
          <a:p>
            <a:pPr>
              <a:buFont typeface="+mj-lt"/>
              <a:buAutoNum type="arabicPeriod"/>
            </a:pPr>
            <a:r>
              <a:rPr lang="de-DE" dirty="0"/>
              <a:t>Den Lebenszyklus von Docker-Containern verwalten.</a:t>
            </a:r>
          </a:p>
          <a:p>
            <a:pPr>
              <a:buFont typeface="+mj-lt"/>
              <a:buAutoNum type="arabicPeriod"/>
            </a:pPr>
            <a:r>
              <a:rPr lang="de-DE" dirty="0"/>
              <a:t>Docker-Images in einem Registry speichern.</a:t>
            </a:r>
          </a:p>
          <a:p>
            <a:pPr>
              <a:buFont typeface="Arial" panose="020B0604020202020204" pitchFamily="34" charset="0"/>
              <a:buChar char="•"/>
            </a:pPr>
            <a:endParaRPr lang="de-DE" dirty="0"/>
          </a:p>
        </p:txBody>
      </p:sp>
    </p:spTree>
    <p:extLst>
      <p:ext uri="{BB962C8B-B14F-4D97-AF65-F5344CB8AC3E}">
        <p14:creationId xmlns:p14="http://schemas.microsoft.com/office/powerpoint/2010/main" val="7561304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992E2F-41F0-946D-688A-A460685DEBC8}"/>
              </a:ext>
            </a:extLst>
          </p:cNvPr>
          <p:cNvSpPr>
            <a:spLocks noGrp="1"/>
          </p:cNvSpPr>
          <p:nvPr>
            <p:ph type="title"/>
          </p:nvPr>
        </p:nvSpPr>
        <p:spPr/>
        <p:txBody>
          <a:bodyPr/>
          <a:lstStyle/>
          <a:p>
            <a:r>
              <a:rPr lang="de-DE" dirty="0"/>
              <a:t>Frage 2</a:t>
            </a:r>
          </a:p>
        </p:txBody>
      </p:sp>
      <p:sp>
        <p:nvSpPr>
          <p:cNvPr id="3" name="Textplatzhalter 2">
            <a:extLst>
              <a:ext uri="{FF2B5EF4-FFF2-40B4-BE49-F238E27FC236}">
                <a16:creationId xmlns:a16="http://schemas.microsoft.com/office/drawing/2014/main" id="{8520F746-96E3-8B89-565D-448915FE63FA}"/>
              </a:ext>
            </a:extLst>
          </p:cNvPr>
          <p:cNvSpPr>
            <a:spLocks noGrp="1"/>
          </p:cNvSpPr>
          <p:nvPr>
            <p:ph type="body" idx="1"/>
          </p:nvPr>
        </p:nvSpPr>
        <p:spPr/>
        <p:txBody>
          <a:bodyPr>
            <a:normAutofit/>
          </a:bodyPr>
          <a:lstStyle/>
          <a:p>
            <a:pPr algn="ctr"/>
            <a:r>
              <a:rPr lang="de-DE" b="1" dirty="0"/>
              <a:t>Welche der folgenden Aussagen über Docker-Images ist wahr?</a:t>
            </a:r>
          </a:p>
          <a:p>
            <a:endParaRPr lang="de-DE" b="1" dirty="0"/>
          </a:p>
          <a:p>
            <a:pPr>
              <a:buFont typeface="+mj-lt"/>
              <a:buAutoNum type="arabicPeriod"/>
            </a:pPr>
            <a:r>
              <a:rPr lang="de-DE" dirty="0"/>
              <a:t>Docker-Images sind schreibgeschützte Vorlagen zur Erstellung von Containern.</a:t>
            </a:r>
          </a:p>
          <a:p>
            <a:pPr>
              <a:buFont typeface="+mj-lt"/>
              <a:buAutoNum type="arabicPeriod"/>
            </a:pPr>
            <a:r>
              <a:rPr lang="de-DE" dirty="0"/>
              <a:t>Docker-Images enthalten den Anwendungscode, die Laufzeitumgebung, Bibliotheken und Abhängigkeiten.</a:t>
            </a:r>
          </a:p>
          <a:p>
            <a:pPr>
              <a:buFont typeface="+mj-lt"/>
              <a:buAutoNum type="arabicPeriod"/>
            </a:pPr>
            <a:r>
              <a:rPr lang="de-DE" dirty="0"/>
              <a:t>Docker-Images werden zur Verwaltung der Container-Orchestrierung verwendet.</a:t>
            </a:r>
          </a:p>
          <a:p>
            <a:pPr>
              <a:buFont typeface="Arial" panose="020B0604020202020204" pitchFamily="34" charset="0"/>
              <a:buChar char="•"/>
            </a:pPr>
            <a:endParaRPr lang="de-DE" dirty="0"/>
          </a:p>
        </p:txBody>
      </p:sp>
    </p:spTree>
    <p:extLst>
      <p:ext uri="{BB962C8B-B14F-4D97-AF65-F5344CB8AC3E}">
        <p14:creationId xmlns:p14="http://schemas.microsoft.com/office/powerpoint/2010/main" val="2752634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992E2F-41F0-946D-688A-A460685DEBC8}"/>
              </a:ext>
            </a:extLst>
          </p:cNvPr>
          <p:cNvSpPr>
            <a:spLocks noGrp="1"/>
          </p:cNvSpPr>
          <p:nvPr>
            <p:ph type="title"/>
          </p:nvPr>
        </p:nvSpPr>
        <p:spPr/>
        <p:txBody>
          <a:bodyPr/>
          <a:lstStyle/>
          <a:p>
            <a:r>
              <a:rPr lang="de-DE" dirty="0"/>
              <a:t>Frage 3</a:t>
            </a:r>
          </a:p>
        </p:txBody>
      </p:sp>
      <p:sp>
        <p:nvSpPr>
          <p:cNvPr id="3" name="Textplatzhalter 2">
            <a:extLst>
              <a:ext uri="{FF2B5EF4-FFF2-40B4-BE49-F238E27FC236}">
                <a16:creationId xmlns:a16="http://schemas.microsoft.com/office/drawing/2014/main" id="{8520F746-96E3-8B89-565D-448915FE63FA}"/>
              </a:ext>
            </a:extLst>
          </p:cNvPr>
          <p:cNvSpPr>
            <a:spLocks noGrp="1"/>
          </p:cNvSpPr>
          <p:nvPr>
            <p:ph type="body" idx="1"/>
          </p:nvPr>
        </p:nvSpPr>
        <p:spPr/>
        <p:txBody>
          <a:bodyPr>
            <a:normAutofit/>
          </a:bodyPr>
          <a:lstStyle/>
          <a:p>
            <a:pPr algn="ctr"/>
            <a:r>
              <a:rPr lang="de-DE" b="1" dirty="0"/>
              <a:t>Was gibt die FROM-Anweisung in einer </a:t>
            </a:r>
            <a:r>
              <a:rPr lang="de-DE" b="1" dirty="0" err="1"/>
              <a:t>Dockerfile</a:t>
            </a:r>
            <a:r>
              <a:rPr lang="de-DE" b="1" dirty="0"/>
              <a:t> an?</a:t>
            </a:r>
          </a:p>
          <a:p>
            <a:pPr algn="ctr"/>
            <a:endParaRPr lang="de-DE" b="1" dirty="0"/>
          </a:p>
          <a:p>
            <a:pPr>
              <a:buFont typeface="+mj-lt"/>
              <a:buAutoNum type="arabicPeriod"/>
            </a:pPr>
            <a:r>
              <a:rPr lang="de-DE" dirty="0"/>
              <a:t>Das Basis-Image, das zur Erstellung des Docker-Images verwendet wird.</a:t>
            </a:r>
          </a:p>
          <a:p>
            <a:pPr>
              <a:buFont typeface="+mj-lt"/>
              <a:buAutoNum type="arabicPeriod"/>
            </a:pPr>
            <a:r>
              <a:rPr lang="de-DE" dirty="0"/>
              <a:t>Den Befehl, der beim Start des Containers ausgeführt wird.</a:t>
            </a:r>
          </a:p>
          <a:p>
            <a:pPr>
              <a:buFont typeface="+mj-lt"/>
              <a:buAutoNum type="arabicPeriod"/>
            </a:pPr>
            <a:r>
              <a:rPr lang="de-DE" dirty="0"/>
              <a:t>Die Dateien, die vom Host in das Image kopiert werden sollen.</a:t>
            </a:r>
          </a:p>
          <a:p>
            <a:pPr>
              <a:buFont typeface="Arial" panose="020B0604020202020204" pitchFamily="34" charset="0"/>
              <a:buChar char="•"/>
            </a:pPr>
            <a:endParaRPr lang="de-DE" dirty="0"/>
          </a:p>
        </p:txBody>
      </p:sp>
    </p:spTree>
    <p:extLst>
      <p:ext uri="{BB962C8B-B14F-4D97-AF65-F5344CB8AC3E}">
        <p14:creationId xmlns:p14="http://schemas.microsoft.com/office/powerpoint/2010/main" val="2143946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992E2F-41F0-946D-688A-A460685DEBC8}"/>
              </a:ext>
            </a:extLst>
          </p:cNvPr>
          <p:cNvSpPr>
            <a:spLocks noGrp="1"/>
          </p:cNvSpPr>
          <p:nvPr>
            <p:ph type="title"/>
          </p:nvPr>
        </p:nvSpPr>
        <p:spPr/>
        <p:txBody>
          <a:bodyPr/>
          <a:lstStyle/>
          <a:p>
            <a:r>
              <a:rPr lang="de-DE" dirty="0"/>
              <a:t>Frage 4</a:t>
            </a:r>
          </a:p>
        </p:txBody>
      </p:sp>
      <p:sp>
        <p:nvSpPr>
          <p:cNvPr id="3" name="Textplatzhalter 2">
            <a:extLst>
              <a:ext uri="{FF2B5EF4-FFF2-40B4-BE49-F238E27FC236}">
                <a16:creationId xmlns:a16="http://schemas.microsoft.com/office/drawing/2014/main" id="{8520F746-96E3-8B89-565D-448915FE63FA}"/>
              </a:ext>
            </a:extLst>
          </p:cNvPr>
          <p:cNvSpPr>
            <a:spLocks noGrp="1"/>
          </p:cNvSpPr>
          <p:nvPr>
            <p:ph type="body" idx="1"/>
          </p:nvPr>
        </p:nvSpPr>
        <p:spPr/>
        <p:txBody>
          <a:bodyPr>
            <a:normAutofit/>
          </a:bodyPr>
          <a:lstStyle/>
          <a:p>
            <a:pPr algn="ctr"/>
            <a:r>
              <a:rPr lang="de-DE" b="1" dirty="0"/>
              <a:t>Wie erreichen Docker-Container Portabilität?</a:t>
            </a:r>
          </a:p>
          <a:p>
            <a:pPr algn="ctr"/>
            <a:endParaRPr lang="de-DE" b="1" dirty="0"/>
          </a:p>
          <a:p>
            <a:pPr>
              <a:buFont typeface="+mj-lt"/>
              <a:buAutoNum type="arabicPeriod"/>
            </a:pPr>
            <a:r>
              <a:rPr lang="de-DE" dirty="0"/>
              <a:t>Indem sie alle notwendigen Komponenten und Konfigurationen im Container enthalten.</a:t>
            </a:r>
          </a:p>
          <a:p>
            <a:pPr>
              <a:buFont typeface="+mj-lt"/>
              <a:buAutoNum type="arabicPeriod"/>
            </a:pPr>
            <a:r>
              <a:rPr lang="de-DE" dirty="0"/>
              <a:t>Indem sie ein vollständiges Betriebssystem innerhalb des Containers ausführen.</a:t>
            </a:r>
          </a:p>
          <a:p>
            <a:pPr>
              <a:buFont typeface="+mj-lt"/>
              <a:buAutoNum type="arabicPeriod"/>
            </a:pPr>
            <a:r>
              <a:rPr lang="de-DE" dirty="0"/>
              <a:t>Indem sie den Kernel des Host-Betriebssystems teilen.</a:t>
            </a:r>
          </a:p>
          <a:p>
            <a:pPr>
              <a:buFont typeface="Arial" panose="020B0604020202020204" pitchFamily="34" charset="0"/>
              <a:buChar char="•"/>
            </a:pPr>
            <a:endParaRPr lang="de-DE" dirty="0"/>
          </a:p>
        </p:txBody>
      </p:sp>
    </p:spTree>
    <p:extLst>
      <p:ext uri="{BB962C8B-B14F-4D97-AF65-F5344CB8AC3E}">
        <p14:creationId xmlns:p14="http://schemas.microsoft.com/office/powerpoint/2010/main" val="33023143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992E2F-41F0-946D-688A-A460685DEBC8}"/>
              </a:ext>
            </a:extLst>
          </p:cNvPr>
          <p:cNvSpPr>
            <a:spLocks noGrp="1"/>
          </p:cNvSpPr>
          <p:nvPr>
            <p:ph type="title"/>
          </p:nvPr>
        </p:nvSpPr>
        <p:spPr/>
        <p:txBody>
          <a:bodyPr/>
          <a:lstStyle/>
          <a:p>
            <a:r>
              <a:rPr lang="de-DE" dirty="0"/>
              <a:t>Frage 5</a:t>
            </a:r>
          </a:p>
        </p:txBody>
      </p:sp>
      <p:sp>
        <p:nvSpPr>
          <p:cNvPr id="3" name="Textplatzhalter 2">
            <a:extLst>
              <a:ext uri="{FF2B5EF4-FFF2-40B4-BE49-F238E27FC236}">
                <a16:creationId xmlns:a16="http://schemas.microsoft.com/office/drawing/2014/main" id="{8520F746-96E3-8B89-565D-448915FE63FA}"/>
              </a:ext>
            </a:extLst>
          </p:cNvPr>
          <p:cNvSpPr>
            <a:spLocks noGrp="1"/>
          </p:cNvSpPr>
          <p:nvPr>
            <p:ph type="body" idx="1"/>
          </p:nvPr>
        </p:nvSpPr>
        <p:spPr/>
        <p:txBody>
          <a:bodyPr>
            <a:normAutofit/>
          </a:bodyPr>
          <a:lstStyle/>
          <a:p>
            <a:pPr algn="ctr"/>
            <a:r>
              <a:rPr lang="de-DE" b="1" dirty="0"/>
              <a:t>Welche der folgenden Vorteile bieten Docker-Container?</a:t>
            </a:r>
          </a:p>
          <a:p>
            <a:pPr algn="ctr"/>
            <a:endParaRPr lang="de-DE" b="1" dirty="0"/>
          </a:p>
          <a:p>
            <a:pPr>
              <a:buFont typeface="+mj-lt"/>
              <a:buAutoNum type="arabicPeriod"/>
            </a:pPr>
            <a:r>
              <a:rPr lang="de-DE" dirty="0"/>
              <a:t>Leichtgewichtig und effiziente Ressourcennutzung.</a:t>
            </a:r>
          </a:p>
          <a:p>
            <a:pPr>
              <a:buFont typeface="+mj-lt"/>
              <a:buAutoNum type="arabicPeriod"/>
            </a:pPr>
            <a:r>
              <a:rPr lang="de-DE" dirty="0"/>
              <a:t>Starke Isolation mit separaten Betriebssystemen.</a:t>
            </a:r>
          </a:p>
          <a:p>
            <a:pPr>
              <a:buFont typeface="+mj-lt"/>
              <a:buAutoNum type="arabicPeriod"/>
            </a:pPr>
            <a:r>
              <a:rPr lang="de-DE" dirty="0"/>
              <a:t>Einfache horizontale Skalierung von Anwendungen.</a:t>
            </a:r>
          </a:p>
          <a:p>
            <a:pPr>
              <a:buFont typeface="Arial" panose="020B0604020202020204" pitchFamily="34" charset="0"/>
              <a:buChar char="•"/>
            </a:pPr>
            <a:endParaRPr lang="de-DE" dirty="0"/>
          </a:p>
        </p:txBody>
      </p:sp>
    </p:spTree>
    <p:extLst>
      <p:ext uri="{BB962C8B-B14F-4D97-AF65-F5344CB8AC3E}">
        <p14:creationId xmlns:p14="http://schemas.microsoft.com/office/powerpoint/2010/main" val="38281624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19705DE1-B11F-CF52-5A54-ADBBE9A66476}"/>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8208D8D0-96E2-7308-BF1E-EA1D98949837}"/>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Docker (Containers) vs. Virtual Machine</a:t>
            </a:r>
          </a:p>
        </p:txBody>
      </p:sp>
      <p:pic>
        <p:nvPicPr>
          <p:cNvPr id="310" name="Google Shape;310;p41">
            <a:extLst>
              <a:ext uri="{FF2B5EF4-FFF2-40B4-BE49-F238E27FC236}">
                <a16:creationId xmlns:a16="http://schemas.microsoft.com/office/drawing/2014/main" id="{124E6EEA-107E-B2EC-2800-0BA7903D1C5A}"/>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2" name="Google Shape;312;p41">
            <a:extLst>
              <a:ext uri="{FF2B5EF4-FFF2-40B4-BE49-F238E27FC236}">
                <a16:creationId xmlns:a16="http://schemas.microsoft.com/office/drawing/2014/main" id="{F50CE075-2614-1DB1-496F-52BC1AAE692E}"/>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17</a:t>
            </a:fld>
            <a:endParaRPr/>
          </a:p>
        </p:txBody>
      </p:sp>
      <p:sp>
        <p:nvSpPr>
          <p:cNvPr id="313" name="Google Shape;313;p41">
            <a:extLst>
              <a:ext uri="{FF2B5EF4-FFF2-40B4-BE49-F238E27FC236}">
                <a16:creationId xmlns:a16="http://schemas.microsoft.com/office/drawing/2014/main" id="{2F09887B-57B6-AB16-BF78-25ED96B30002}"/>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37F36176-2F50-7C36-B763-BDE798080F44}"/>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AUTOR: XXX</a:t>
            </a:r>
            <a:endParaRPr dirty="0"/>
          </a:p>
        </p:txBody>
      </p:sp>
      <p:pic>
        <p:nvPicPr>
          <p:cNvPr id="3" name="Grafik 2">
            <a:extLst>
              <a:ext uri="{FF2B5EF4-FFF2-40B4-BE49-F238E27FC236}">
                <a16:creationId xmlns:a16="http://schemas.microsoft.com/office/drawing/2014/main" id="{E7C03594-3E8F-53CD-35CD-E6C7AD447355}"/>
              </a:ext>
            </a:extLst>
          </p:cNvPr>
          <p:cNvPicPr>
            <a:picLocks noChangeAspect="1"/>
          </p:cNvPicPr>
          <p:nvPr/>
        </p:nvPicPr>
        <p:blipFill rotWithShape="1">
          <a:blip r:embed="rId4"/>
          <a:srcRect l="15583" t="6407" r="61750" b="6073"/>
          <a:stretch/>
        </p:blipFill>
        <p:spPr>
          <a:xfrm>
            <a:off x="822958" y="1943100"/>
            <a:ext cx="1131725" cy="2458000"/>
          </a:xfrm>
          <a:prstGeom prst="rect">
            <a:avLst/>
          </a:prstGeom>
        </p:spPr>
      </p:pic>
      <p:pic>
        <p:nvPicPr>
          <p:cNvPr id="5" name="Grafik 4">
            <a:extLst>
              <a:ext uri="{FF2B5EF4-FFF2-40B4-BE49-F238E27FC236}">
                <a16:creationId xmlns:a16="http://schemas.microsoft.com/office/drawing/2014/main" id="{D9A56C6D-F38C-7EC2-C62A-C12A5134B6C1}"/>
              </a:ext>
            </a:extLst>
          </p:cNvPr>
          <p:cNvPicPr>
            <a:picLocks noChangeAspect="1"/>
          </p:cNvPicPr>
          <p:nvPr/>
        </p:nvPicPr>
        <p:blipFill>
          <a:blip r:embed="rId5"/>
          <a:stretch>
            <a:fillRect/>
          </a:stretch>
        </p:blipFill>
        <p:spPr>
          <a:xfrm>
            <a:off x="2574152" y="1355248"/>
            <a:ext cx="540000" cy="540000"/>
          </a:xfrm>
          <a:prstGeom prst="rect">
            <a:avLst/>
          </a:prstGeom>
        </p:spPr>
      </p:pic>
      <p:pic>
        <p:nvPicPr>
          <p:cNvPr id="9" name="Grafik 8">
            <a:extLst>
              <a:ext uri="{FF2B5EF4-FFF2-40B4-BE49-F238E27FC236}">
                <a16:creationId xmlns:a16="http://schemas.microsoft.com/office/drawing/2014/main" id="{12027E1D-0809-4E98-EEDD-E5B09FE50CDE}"/>
              </a:ext>
            </a:extLst>
          </p:cNvPr>
          <p:cNvPicPr>
            <a:picLocks noChangeAspect="1"/>
          </p:cNvPicPr>
          <p:nvPr/>
        </p:nvPicPr>
        <p:blipFill>
          <a:blip r:embed="rId6"/>
          <a:stretch>
            <a:fillRect/>
          </a:stretch>
        </p:blipFill>
        <p:spPr>
          <a:xfrm>
            <a:off x="3860040" y="1355248"/>
            <a:ext cx="540000" cy="540000"/>
          </a:xfrm>
          <a:prstGeom prst="rect">
            <a:avLst/>
          </a:prstGeom>
        </p:spPr>
      </p:pic>
      <p:graphicFrame>
        <p:nvGraphicFramePr>
          <p:cNvPr id="14" name="Tabelle 13">
            <a:extLst>
              <a:ext uri="{FF2B5EF4-FFF2-40B4-BE49-F238E27FC236}">
                <a16:creationId xmlns:a16="http://schemas.microsoft.com/office/drawing/2014/main" id="{7AE51D63-8CC6-D38E-9B60-B92E3D7A079E}"/>
              </a:ext>
            </a:extLst>
          </p:cNvPr>
          <p:cNvGraphicFramePr>
            <a:graphicFrameLocks noGrp="1"/>
          </p:cNvGraphicFramePr>
          <p:nvPr/>
        </p:nvGraphicFramePr>
        <p:xfrm>
          <a:off x="2184450" y="1943100"/>
          <a:ext cx="6441060" cy="2407920"/>
        </p:xfrm>
        <a:graphic>
          <a:graphicData uri="http://schemas.openxmlformats.org/drawingml/2006/table">
            <a:tbl>
              <a:tblPr bandRow="1">
                <a:tableStyleId>{073A0DAA-6AF3-43AB-8588-CEC1D06C72B9}</a:tableStyleId>
              </a:tblPr>
              <a:tblGrid>
                <a:gridCol w="1541730">
                  <a:extLst>
                    <a:ext uri="{9D8B030D-6E8A-4147-A177-3AD203B41FA5}">
                      <a16:colId xmlns:a16="http://schemas.microsoft.com/office/drawing/2014/main" val="1619125202"/>
                    </a:ext>
                  </a:extLst>
                </a:gridCol>
                <a:gridCol w="1158240">
                  <a:extLst>
                    <a:ext uri="{9D8B030D-6E8A-4147-A177-3AD203B41FA5}">
                      <a16:colId xmlns:a16="http://schemas.microsoft.com/office/drawing/2014/main" val="866456356"/>
                    </a:ext>
                  </a:extLst>
                </a:gridCol>
                <a:gridCol w="1635810">
                  <a:extLst>
                    <a:ext uri="{9D8B030D-6E8A-4147-A177-3AD203B41FA5}">
                      <a16:colId xmlns:a16="http://schemas.microsoft.com/office/drawing/2014/main" val="4238056620"/>
                    </a:ext>
                  </a:extLst>
                </a:gridCol>
                <a:gridCol w="1160730">
                  <a:extLst>
                    <a:ext uri="{9D8B030D-6E8A-4147-A177-3AD203B41FA5}">
                      <a16:colId xmlns:a16="http://schemas.microsoft.com/office/drawing/2014/main" val="1383070354"/>
                    </a:ext>
                  </a:extLst>
                </a:gridCol>
                <a:gridCol w="944550">
                  <a:extLst>
                    <a:ext uri="{9D8B030D-6E8A-4147-A177-3AD203B41FA5}">
                      <a16:colId xmlns:a16="http://schemas.microsoft.com/office/drawing/2014/main" val="2679729714"/>
                    </a:ext>
                  </a:extLst>
                </a:gridCol>
              </a:tblGrid>
              <a:tr h="370840">
                <a:tc>
                  <a:txBody>
                    <a:bodyPr/>
                    <a:lstStyle/>
                    <a:p>
                      <a:r>
                        <a:rPr lang="de-DE" b="1" dirty="0"/>
                        <a:t>Betriebssystem</a:t>
                      </a:r>
                    </a:p>
                    <a:p>
                      <a:endParaRPr lang="de-DE" b="1" dirty="0"/>
                    </a:p>
                  </a:txBody>
                  <a:tcPr/>
                </a:tc>
                <a:tc>
                  <a:txBody>
                    <a:bodyPr/>
                    <a:lstStyle/>
                    <a:p>
                      <a:r>
                        <a:rPr lang="de-DE" b="1" dirty="0"/>
                        <a:t>Sicherheit</a:t>
                      </a:r>
                    </a:p>
                  </a:txBody>
                  <a:tcPr/>
                </a:tc>
                <a:tc>
                  <a:txBody>
                    <a:bodyPr/>
                    <a:lstStyle/>
                    <a:p>
                      <a:r>
                        <a:rPr lang="de-DE" b="1" dirty="0"/>
                        <a:t>Performance</a:t>
                      </a:r>
                    </a:p>
                  </a:txBody>
                  <a:tcPr/>
                </a:tc>
                <a:tc>
                  <a:txBody>
                    <a:bodyPr/>
                    <a:lstStyle/>
                    <a:p>
                      <a:r>
                        <a:rPr lang="de-DE" b="1" dirty="0"/>
                        <a:t>Portabilität</a:t>
                      </a:r>
                    </a:p>
                  </a:txBody>
                  <a:tcPr/>
                </a:tc>
                <a:tc>
                  <a:txBody>
                    <a:bodyPr/>
                    <a:lstStyle/>
                    <a:p>
                      <a:r>
                        <a:rPr lang="de-DE" b="1" dirty="0"/>
                        <a:t>Boot-Zeit</a:t>
                      </a:r>
                    </a:p>
                  </a:txBody>
                  <a:tcPr/>
                </a:tc>
                <a:extLst>
                  <a:ext uri="{0D108BD9-81ED-4DB2-BD59-A6C34878D82A}">
                    <a16:rowId xmlns:a16="http://schemas.microsoft.com/office/drawing/2014/main" val="1208370642"/>
                  </a:ext>
                </a:extLst>
              </a:tr>
              <a:tr h="370840">
                <a:tc>
                  <a:txBody>
                    <a:bodyPr/>
                    <a:lstStyle/>
                    <a:p>
                      <a:r>
                        <a:rPr lang="de-DE" dirty="0"/>
                        <a:t>Jeweils eigenes BS</a:t>
                      </a:r>
                    </a:p>
                  </a:txBody>
                  <a:tcPr/>
                </a:tc>
                <a:tc>
                  <a:txBody>
                    <a:bodyPr/>
                    <a:lstStyle/>
                    <a:p>
                      <a:r>
                        <a:rPr lang="de-DE" dirty="0"/>
                        <a:t>Starke Isolation (BS)</a:t>
                      </a:r>
                    </a:p>
                    <a:p>
                      <a:endParaRPr lang="de-DE" dirty="0"/>
                    </a:p>
                  </a:txBody>
                  <a:tcPr/>
                </a:tc>
                <a:tc>
                  <a:txBody>
                    <a:bodyPr/>
                    <a:lstStyle/>
                    <a:p>
                      <a:r>
                        <a:rPr lang="de-DE" dirty="0"/>
                        <a:t>Ressourcen-intensiv,</a:t>
                      </a:r>
                      <a:br>
                        <a:rPr lang="de-DE" dirty="0"/>
                      </a:br>
                      <a:r>
                        <a:rPr lang="de-DE" dirty="0"/>
                        <a:t>Geringe Effizienz</a:t>
                      </a:r>
                    </a:p>
                  </a:txBody>
                  <a:tcPr/>
                </a:tc>
                <a:tc>
                  <a:txBody>
                    <a:bodyPr/>
                    <a:lstStyle/>
                    <a:p>
                      <a:r>
                        <a:rPr lang="de-DE" dirty="0"/>
                        <a:t>Starr,</a:t>
                      </a:r>
                      <a:br>
                        <a:rPr lang="de-DE" dirty="0"/>
                      </a:br>
                      <a:r>
                        <a:rPr lang="de-DE" dirty="0"/>
                        <a:t>Komplexe Integration</a:t>
                      </a:r>
                    </a:p>
                  </a:txBody>
                  <a:tcPr/>
                </a:tc>
                <a:tc>
                  <a:txBody>
                    <a:bodyPr/>
                    <a:lstStyle/>
                    <a:p>
                      <a:r>
                        <a:rPr lang="de-DE" dirty="0"/>
                        <a:t>Einige Minuten</a:t>
                      </a:r>
                    </a:p>
                  </a:txBody>
                  <a:tcPr/>
                </a:tc>
                <a:extLst>
                  <a:ext uri="{0D108BD9-81ED-4DB2-BD59-A6C34878D82A}">
                    <a16:rowId xmlns:a16="http://schemas.microsoft.com/office/drawing/2014/main" val="1051827666"/>
                  </a:ext>
                </a:extLst>
              </a:tr>
              <a:tr h="370840">
                <a:tc>
                  <a:txBody>
                    <a:bodyPr/>
                    <a:lstStyle/>
                    <a:p>
                      <a:r>
                        <a:rPr lang="de-DE" dirty="0"/>
                        <a:t>Teilen sich Kernel</a:t>
                      </a:r>
                    </a:p>
                  </a:txBody>
                  <a:tcPr/>
                </a:tc>
                <a:tc>
                  <a:txBody>
                    <a:bodyPr/>
                    <a:lstStyle/>
                    <a:p>
                      <a:r>
                        <a:rPr lang="de-DE" dirty="0"/>
                        <a:t>Geteilte Ressourcen</a:t>
                      </a:r>
                    </a:p>
                  </a:txBody>
                  <a:tcPr/>
                </a:tc>
                <a:tc>
                  <a:txBody>
                    <a:bodyPr/>
                    <a:lstStyle/>
                    <a:p>
                      <a:r>
                        <a:rPr lang="de-DE" dirty="0"/>
                        <a:t>Leichtgewichtig</a:t>
                      </a:r>
                      <a:br>
                        <a:rPr lang="de-DE" dirty="0"/>
                      </a:br>
                      <a:r>
                        <a:rPr lang="de-DE" dirty="0"/>
                        <a:t>Bessere Ressourcen</a:t>
                      </a:r>
                      <a:br>
                        <a:rPr lang="de-DE" dirty="0"/>
                      </a:br>
                      <a:r>
                        <a:rPr lang="de-DE" dirty="0"/>
                        <a:t>-effizienz</a:t>
                      </a:r>
                    </a:p>
                  </a:txBody>
                  <a:tcPr/>
                </a:tc>
                <a:tc>
                  <a:txBody>
                    <a:bodyPr/>
                    <a:lstStyle/>
                    <a:p>
                      <a:r>
                        <a:rPr lang="de-DE" dirty="0"/>
                        <a:t>Sehr mobil</a:t>
                      </a:r>
                    </a:p>
                    <a:p>
                      <a:r>
                        <a:rPr lang="de-DE" dirty="0"/>
                        <a:t>Einfacher Einsatz</a:t>
                      </a:r>
                    </a:p>
                    <a:p>
                      <a:endParaRPr lang="de-DE" dirty="0"/>
                    </a:p>
                  </a:txBody>
                  <a:tcPr/>
                </a:tc>
                <a:tc>
                  <a:txBody>
                    <a:bodyPr/>
                    <a:lstStyle/>
                    <a:p>
                      <a:r>
                        <a:rPr lang="de-DE" dirty="0"/>
                        <a:t>Wenige </a:t>
                      </a:r>
                      <a:br>
                        <a:rPr lang="de-DE" dirty="0"/>
                      </a:br>
                      <a:r>
                        <a:rPr lang="de-DE" dirty="0"/>
                        <a:t>Sekunden</a:t>
                      </a:r>
                    </a:p>
                  </a:txBody>
                  <a:tcPr/>
                </a:tc>
                <a:extLst>
                  <a:ext uri="{0D108BD9-81ED-4DB2-BD59-A6C34878D82A}">
                    <a16:rowId xmlns:a16="http://schemas.microsoft.com/office/drawing/2014/main" val="1415493192"/>
                  </a:ext>
                </a:extLst>
              </a:tr>
            </a:tbl>
          </a:graphicData>
        </a:graphic>
      </p:graphicFrame>
      <p:pic>
        <p:nvPicPr>
          <p:cNvPr id="4" name="Grafik 3">
            <a:extLst>
              <a:ext uri="{FF2B5EF4-FFF2-40B4-BE49-F238E27FC236}">
                <a16:creationId xmlns:a16="http://schemas.microsoft.com/office/drawing/2014/main" id="{A3492313-3413-E7B6-D632-2C35F5C65990}"/>
              </a:ext>
            </a:extLst>
          </p:cNvPr>
          <p:cNvPicPr>
            <a:picLocks noChangeAspect="1"/>
          </p:cNvPicPr>
          <p:nvPr/>
        </p:nvPicPr>
        <p:blipFill>
          <a:blip r:embed="rId7"/>
          <a:stretch>
            <a:fillRect/>
          </a:stretch>
        </p:blipFill>
        <p:spPr>
          <a:xfrm>
            <a:off x="5404980" y="1379174"/>
            <a:ext cx="540000" cy="540000"/>
          </a:xfrm>
          <a:prstGeom prst="rect">
            <a:avLst/>
          </a:prstGeom>
        </p:spPr>
      </p:pic>
      <p:sp>
        <p:nvSpPr>
          <p:cNvPr id="6" name="Textfeld 5">
            <a:extLst>
              <a:ext uri="{FF2B5EF4-FFF2-40B4-BE49-F238E27FC236}">
                <a16:creationId xmlns:a16="http://schemas.microsoft.com/office/drawing/2014/main" id="{20CA0324-3C06-58D5-96C8-B266B2EE11D4}"/>
              </a:ext>
            </a:extLst>
          </p:cNvPr>
          <p:cNvSpPr txBox="1"/>
          <p:nvPr/>
        </p:nvSpPr>
        <p:spPr>
          <a:xfrm>
            <a:off x="0" y="4499423"/>
            <a:ext cx="9144000" cy="246221"/>
          </a:xfrm>
          <a:prstGeom prst="rect">
            <a:avLst/>
          </a:prstGeom>
          <a:noFill/>
        </p:spPr>
        <p:txBody>
          <a:bodyPr wrap="square">
            <a:spAutoFit/>
          </a:bodyPr>
          <a:lstStyle/>
          <a:p>
            <a:pPr algn="r"/>
            <a:r>
              <a:rPr lang="de-DE" sz="1000" dirty="0"/>
              <a:t>| https://www.flaticon.com/de/kostenloses-icon/leistung_7172779 | https://iconscout.com/de/icon/portabilitat-1499938  </a:t>
            </a:r>
          </a:p>
        </p:txBody>
      </p:sp>
      <p:pic>
        <p:nvPicPr>
          <p:cNvPr id="8" name="Grafik 7">
            <a:extLst>
              <a:ext uri="{FF2B5EF4-FFF2-40B4-BE49-F238E27FC236}">
                <a16:creationId xmlns:a16="http://schemas.microsoft.com/office/drawing/2014/main" id="{1EC8CD5E-FC2B-809B-0597-7B8339B5B79A}"/>
              </a:ext>
            </a:extLst>
          </p:cNvPr>
          <p:cNvPicPr>
            <a:picLocks noChangeAspect="1"/>
          </p:cNvPicPr>
          <p:nvPr/>
        </p:nvPicPr>
        <p:blipFill rotWithShape="1">
          <a:blip r:embed="rId8"/>
          <a:srcRect l="11134" t="18434" r="11132" b="19550"/>
          <a:stretch/>
        </p:blipFill>
        <p:spPr>
          <a:xfrm>
            <a:off x="6746852" y="1434253"/>
            <a:ext cx="540000" cy="430805"/>
          </a:xfrm>
          <a:prstGeom prst="rect">
            <a:avLst/>
          </a:prstGeom>
        </p:spPr>
      </p:pic>
      <p:pic>
        <p:nvPicPr>
          <p:cNvPr id="11" name="Grafik 10" descr="Sanduhr 30% Silhouette">
            <a:extLst>
              <a:ext uri="{FF2B5EF4-FFF2-40B4-BE49-F238E27FC236}">
                <a16:creationId xmlns:a16="http://schemas.microsoft.com/office/drawing/2014/main" id="{960754EB-2807-9104-3452-A1D892609C3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869344" y="1379174"/>
            <a:ext cx="540000" cy="540000"/>
          </a:xfrm>
          <a:prstGeom prst="rect">
            <a:avLst/>
          </a:prstGeom>
        </p:spPr>
      </p:pic>
    </p:spTree>
    <p:extLst>
      <p:ext uri="{BB962C8B-B14F-4D97-AF65-F5344CB8AC3E}">
        <p14:creationId xmlns:p14="http://schemas.microsoft.com/office/powerpoint/2010/main" val="35405736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19AE835F-DE0A-5B0D-B9E8-475EB9459A5E}"/>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AA11A4EC-657B-1261-BF5A-6415B211D317}"/>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dirty="0"/>
              <a:t>Docker Compose</a:t>
            </a:r>
            <a:endParaRPr dirty="0"/>
          </a:p>
        </p:txBody>
      </p:sp>
      <p:pic>
        <p:nvPicPr>
          <p:cNvPr id="310" name="Google Shape;310;p41">
            <a:extLst>
              <a:ext uri="{FF2B5EF4-FFF2-40B4-BE49-F238E27FC236}">
                <a16:creationId xmlns:a16="http://schemas.microsoft.com/office/drawing/2014/main" id="{08D3380F-2917-D570-5C90-C73EC34CE8E4}"/>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083BA3E3-96CD-372A-F41C-73F2CE1407F9}"/>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92100" lvl="0" indent="-50800" algn="l" rtl="0">
              <a:spcBef>
                <a:spcPts val="600"/>
              </a:spcBef>
              <a:spcAft>
                <a:spcPts val="0"/>
              </a:spcAft>
              <a:buClr>
                <a:schemeClr val="dk1"/>
              </a:buClr>
              <a:buSzPts val="1100"/>
              <a:buFont typeface="Arial"/>
              <a:buNone/>
            </a:pPr>
            <a:r>
              <a:rPr lang="de-DE" sz="1400" dirty="0"/>
              <a:t>Was tun bei Anwendungen mit mehreren Diensten?</a:t>
            </a:r>
          </a:p>
          <a:p>
            <a:pPr marL="527050" lvl="0" indent="-285750" algn="l" rtl="0">
              <a:spcBef>
                <a:spcPts val="600"/>
              </a:spcBef>
              <a:spcAft>
                <a:spcPts val="0"/>
              </a:spcAft>
              <a:buClr>
                <a:schemeClr val="dk1"/>
              </a:buClr>
              <a:buSzPts val="1100"/>
              <a:buFont typeface="Wingdings" panose="05000000000000000000" pitchFamily="2" charset="2"/>
              <a:buChar char="è"/>
            </a:pPr>
            <a:r>
              <a:rPr lang="de-DE" sz="1400" u="sng" dirty="0"/>
              <a:t>Docker </a:t>
            </a:r>
            <a:r>
              <a:rPr lang="de-DE" sz="1400" u="sng" dirty="0" err="1"/>
              <a:t>Compose</a:t>
            </a:r>
            <a:r>
              <a:rPr lang="de-DE" sz="1400" dirty="0"/>
              <a:t>: Tool zum Definieren &amp; Ausführen von Multi-Container-Docker-Anwendungen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YAML-Datei (Anwendungskonfiguration) -&gt; Je Dienst 1 separater Container</a:t>
            </a:r>
          </a:p>
        </p:txBody>
      </p:sp>
      <p:sp>
        <p:nvSpPr>
          <p:cNvPr id="312" name="Google Shape;312;p41">
            <a:extLst>
              <a:ext uri="{FF2B5EF4-FFF2-40B4-BE49-F238E27FC236}">
                <a16:creationId xmlns:a16="http://schemas.microsoft.com/office/drawing/2014/main" id="{765C01DE-59CC-23E4-F6E8-B462130E2860}"/>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18</a:t>
            </a:fld>
            <a:endParaRPr/>
          </a:p>
        </p:txBody>
      </p:sp>
      <p:sp>
        <p:nvSpPr>
          <p:cNvPr id="313" name="Google Shape;313;p41">
            <a:extLst>
              <a:ext uri="{FF2B5EF4-FFF2-40B4-BE49-F238E27FC236}">
                <a16:creationId xmlns:a16="http://schemas.microsoft.com/office/drawing/2014/main" id="{E8E50A79-75C6-43AF-3450-24F26D0D3F65}"/>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78E7E55C-C9F0-5167-8B53-DA1C0BF11B4C}"/>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AUTOR: XXX</a:t>
            </a:r>
            <a:endParaRPr dirty="0"/>
          </a:p>
        </p:txBody>
      </p:sp>
      <p:pic>
        <p:nvPicPr>
          <p:cNvPr id="3" name="Grafik 2">
            <a:extLst>
              <a:ext uri="{FF2B5EF4-FFF2-40B4-BE49-F238E27FC236}">
                <a16:creationId xmlns:a16="http://schemas.microsoft.com/office/drawing/2014/main" id="{CAE6F108-E520-9E19-D966-573FB2D327A9}"/>
              </a:ext>
            </a:extLst>
          </p:cNvPr>
          <p:cNvPicPr>
            <a:picLocks noChangeAspect="1"/>
          </p:cNvPicPr>
          <p:nvPr/>
        </p:nvPicPr>
        <p:blipFill>
          <a:blip r:embed="rId4"/>
          <a:stretch>
            <a:fillRect/>
          </a:stretch>
        </p:blipFill>
        <p:spPr>
          <a:xfrm>
            <a:off x="1285875" y="2247805"/>
            <a:ext cx="6572250" cy="2152412"/>
          </a:xfrm>
          <a:prstGeom prst="rect">
            <a:avLst/>
          </a:prstGeom>
        </p:spPr>
      </p:pic>
      <p:sp>
        <p:nvSpPr>
          <p:cNvPr id="6" name="Textfeld 5">
            <a:extLst>
              <a:ext uri="{FF2B5EF4-FFF2-40B4-BE49-F238E27FC236}">
                <a16:creationId xmlns:a16="http://schemas.microsoft.com/office/drawing/2014/main" id="{1C91FAC6-2442-DFDF-5EF6-B19A6D08BB9E}"/>
              </a:ext>
            </a:extLst>
          </p:cNvPr>
          <p:cNvSpPr txBox="1"/>
          <p:nvPr/>
        </p:nvSpPr>
        <p:spPr>
          <a:xfrm>
            <a:off x="0" y="4499423"/>
            <a:ext cx="9144000" cy="246221"/>
          </a:xfrm>
          <a:prstGeom prst="rect">
            <a:avLst/>
          </a:prstGeom>
          <a:noFill/>
        </p:spPr>
        <p:txBody>
          <a:bodyPr wrap="square">
            <a:spAutoFit/>
          </a:bodyPr>
          <a:lstStyle/>
          <a:p>
            <a:pPr algn="r"/>
            <a:r>
              <a:rPr lang="de-DE" sz="1000" dirty="0"/>
              <a:t>https://blog.devops.dev/what-and-why-of-docker-compose-dc95314c74b8?gi=061ff2cb3bf0</a:t>
            </a:r>
          </a:p>
        </p:txBody>
      </p:sp>
    </p:spTree>
    <p:extLst>
      <p:ext uri="{BB962C8B-B14F-4D97-AF65-F5344CB8AC3E}">
        <p14:creationId xmlns:p14="http://schemas.microsoft.com/office/powerpoint/2010/main" val="38500449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24A60AA-FE74-9109-C32D-C449DB08BF9C}"/>
              </a:ext>
            </a:extLst>
          </p:cNvPr>
          <p:cNvSpPr>
            <a:spLocks noGrp="1"/>
          </p:cNvSpPr>
          <p:nvPr>
            <p:ph type="title"/>
          </p:nvPr>
        </p:nvSpPr>
        <p:spPr/>
        <p:txBody>
          <a:bodyPr/>
          <a:lstStyle/>
          <a:p>
            <a:r>
              <a:rPr lang="de-DE" dirty="0"/>
              <a:t>Docker Hub</a:t>
            </a:r>
          </a:p>
        </p:txBody>
      </p:sp>
      <p:pic>
        <p:nvPicPr>
          <p:cNvPr id="7" name="Grafik 6">
            <a:extLst>
              <a:ext uri="{FF2B5EF4-FFF2-40B4-BE49-F238E27FC236}">
                <a16:creationId xmlns:a16="http://schemas.microsoft.com/office/drawing/2014/main" id="{271B5255-C7AD-839F-0927-E1B2BA02955C}"/>
              </a:ext>
            </a:extLst>
          </p:cNvPr>
          <p:cNvPicPr>
            <a:picLocks noChangeAspect="1"/>
          </p:cNvPicPr>
          <p:nvPr/>
        </p:nvPicPr>
        <p:blipFill rotWithShape="1">
          <a:blip r:embed="rId3"/>
          <a:srcRect b="11142"/>
          <a:stretch/>
        </p:blipFill>
        <p:spPr>
          <a:xfrm>
            <a:off x="799200" y="1345116"/>
            <a:ext cx="7545600" cy="3375166"/>
          </a:xfrm>
          <a:prstGeom prst="rect">
            <a:avLst/>
          </a:prstGeom>
        </p:spPr>
      </p:pic>
      <p:sp>
        <p:nvSpPr>
          <p:cNvPr id="8" name="Google Shape;311;p41">
            <a:extLst>
              <a:ext uri="{FF2B5EF4-FFF2-40B4-BE49-F238E27FC236}">
                <a16:creationId xmlns:a16="http://schemas.microsoft.com/office/drawing/2014/main" id="{9F715616-A776-2C6F-0008-CE78D7F22040}"/>
              </a:ext>
            </a:extLst>
          </p:cNvPr>
          <p:cNvSpPr txBox="1">
            <a:spLocks noGrp="1"/>
          </p:cNvSpPr>
          <p:nvPr>
            <p:ph type="body" idx="1"/>
          </p:nvPr>
        </p:nvSpPr>
        <p:spPr>
          <a:xfrm>
            <a:off x="4572000" y="1384300"/>
            <a:ext cx="3794760" cy="3017400"/>
          </a:xfrm>
          <a:prstGeom prst="rect">
            <a:avLst/>
          </a:prstGeom>
          <a:solidFill>
            <a:srgbClr val="FFFFFF">
              <a:alpha val="80000"/>
            </a:srgbClr>
          </a:solidFill>
          <a:ln>
            <a:noFill/>
          </a:ln>
        </p:spPr>
        <p:txBody>
          <a:bodyPr spcFirstLastPara="1" wrap="square" lIns="0" tIns="34275" rIns="0" bIns="34275" anchor="t" anchorCtr="0">
            <a:normAutofit/>
          </a:bodyPr>
          <a:lstStyle/>
          <a:p>
            <a:pPr marL="527050" indent="-285750">
              <a:spcBef>
                <a:spcPts val="600"/>
              </a:spcBef>
              <a:buClr>
                <a:schemeClr val="dk1"/>
              </a:buClr>
              <a:buSzPts val="1100"/>
              <a:buFont typeface="Arial" panose="020B0604020202020204" pitchFamily="34" charset="0"/>
              <a:buChar char="•"/>
            </a:pPr>
            <a:r>
              <a:rPr lang="de-DE" sz="1400" dirty="0"/>
              <a:t>Cloud-basierter </a:t>
            </a:r>
            <a:r>
              <a:rPr lang="de-DE" sz="1400" dirty="0" err="1"/>
              <a:t>registry</a:t>
            </a:r>
            <a:r>
              <a:rPr lang="de-DE" sz="1400" dirty="0"/>
              <a:t> </a:t>
            </a:r>
            <a:r>
              <a:rPr lang="de-DE" sz="1400" dirty="0" err="1"/>
              <a:t>services</a:t>
            </a:r>
            <a:r>
              <a:rPr lang="de-DE" sz="1400" dirty="0"/>
              <a:t>  zum Speichern und Freigeben von Images</a:t>
            </a:r>
          </a:p>
          <a:p>
            <a:pPr marL="984250" lvl="1" indent="-285750">
              <a:spcBef>
                <a:spcPts val="600"/>
              </a:spcBef>
              <a:buClr>
                <a:schemeClr val="dk1"/>
              </a:buClr>
              <a:buSzPts val="1100"/>
              <a:buFont typeface="Arial" panose="020B0604020202020204" pitchFamily="34" charset="0"/>
              <a:buChar char="•"/>
            </a:pPr>
            <a:r>
              <a:rPr lang="de-DE" sz="1300" dirty="0"/>
              <a:t>push Images</a:t>
            </a:r>
          </a:p>
          <a:p>
            <a:pPr marL="984250" lvl="1" indent="-285750">
              <a:spcBef>
                <a:spcPts val="600"/>
              </a:spcBef>
              <a:buClr>
                <a:schemeClr val="dk1"/>
              </a:buClr>
              <a:buSzPts val="1100"/>
              <a:buFont typeface="Arial" panose="020B0604020202020204" pitchFamily="34" charset="0"/>
              <a:buChar char="•"/>
            </a:pPr>
            <a:r>
              <a:rPr lang="de-DE" sz="1300" dirty="0"/>
              <a:t>pull Images</a:t>
            </a:r>
            <a:endParaRPr sz="1300" dirty="0"/>
          </a:p>
        </p:txBody>
      </p:sp>
      <p:pic>
        <p:nvPicPr>
          <p:cNvPr id="11" name="Grafik 10">
            <a:extLst>
              <a:ext uri="{FF2B5EF4-FFF2-40B4-BE49-F238E27FC236}">
                <a16:creationId xmlns:a16="http://schemas.microsoft.com/office/drawing/2014/main" id="{DEEAAFBA-F385-A9D9-82D1-F25F1BA6BE45}"/>
              </a:ext>
            </a:extLst>
          </p:cNvPr>
          <p:cNvPicPr>
            <a:picLocks noChangeAspect="1"/>
          </p:cNvPicPr>
          <p:nvPr/>
        </p:nvPicPr>
        <p:blipFill>
          <a:blip r:embed="rId4"/>
          <a:stretch>
            <a:fillRect/>
          </a:stretch>
        </p:blipFill>
        <p:spPr>
          <a:xfrm>
            <a:off x="4831080" y="2650998"/>
            <a:ext cx="3600000" cy="1965600"/>
          </a:xfrm>
          <a:prstGeom prst="rect">
            <a:avLst/>
          </a:prstGeom>
        </p:spPr>
      </p:pic>
    </p:spTree>
    <p:extLst>
      <p:ext uri="{BB962C8B-B14F-4D97-AF65-F5344CB8AC3E}">
        <p14:creationId xmlns:p14="http://schemas.microsoft.com/office/powerpoint/2010/main" val="2387594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fade">
                                      <p:cBhvr>
                                        <p:cTn id="11" dur="500"/>
                                        <p:tgtEl>
                                          <p:spTgt spid="8">
                                            <p:txEl>
                                              <p:pRg st="0" end="0"/>
                                            </p:txEl>
                                          </p:spTgt>
                                        </p:tgtEl>
                                      </p:cBhvr>
                                    </p:animEffect>
                                  </p:childTnLst>
                                </p:cTn>
                              </p:par>
                              <p:par>
                                <p:cTn id="12" presetID="1" presetClass="entr" presetSubtype="0" fill="hold" grpId="0" nodeType="withEffect">
                                  <p:stCondLst>
                                    <p:cond delay="0"/>
                                  </p:stCondLst>
                                  <p:childTnLst>
                                    <p:set>
                                      <p:cBhvr>
                                        <p:cTn id="13" dur="1" fill="hold">
                                          <p:stCondLst>
                                            <p:cond delay="0"/>
                                          </p:stCondLst>
                                        </p:cTn>
                                        <p:tgtEl>
                                          <p:spTgt spid="8">
                                            <p:txEl>
                                              <p:pRg st="1" end="1"/>
                                            </p:txEl>
                                          </p:spTgt>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D9826137-21DD-F3DD-63D0-BA507509149D}"/>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097E2602-2A12-821F-2C6B-AF2796C8D384}"/>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dirty="0"/>
              <a:t>Docker</a:t>
            </a:r>
            <a:endParaRPr dirty="0"/>
          </a:p>
        </p:txBody>
      </p:sp>
      <p:pic>
        <p:nvPicPr>
          <p:cNvPr id="310" name="Google Shape;310;p41">
            <a:extLst>
              <a:ext uri="{FF2B5EF4-FFF2-40B4-BE49-F238E27FC236}">
                <a16:creationId xmlns:a16="http://schemas.microsoft.com/office/drawing/2014/main" id="{9988A16A-3CC9-8B1F-8535-11926AEAE5D2}"/>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2" name="Google Shape;312;p41">
            <a:extLst>
              <a:ext uri="{FF2B5EF4-FFF2-40B4-BE49-F238E27FC236}">
                <a16:creationId xmlns:a16="http://schemas.microsoft.com/office/drawing/2014/main" id="{089693A2-30A8-CA20-3706-0E73B114CED0}"/>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2</a:t>
            </a:fld>
            <a:endParaRPr/>
          </a:p>
        </p:txBody>
      </p:sp>
      <p:sp>
        <p:nvSpPr>
          <p:cNvPr id="313" name="Google Shape;313;p41">
            <a:extLst>
              <a:ext uri="{FF2B5EF4-FFF2-40B4-BE49-F238E27FC236}">
                <a16:creationId xmlns:a16="http://schemas.microsoft.com/office/drawing/2014/main" id="{6EBA76ED-6BB6-ABA1-6D31-9A3E8D8A7E1C}"/>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22D9E0BD-38B9-F5F7-B1AF-675E34371CF9}"/>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AUTOR: XXX</a:t>
            </a:r>
            <a:endParaRPr dirty="0"/>
          </a:p>
        </p:txBody>
      </p:sp>
      <p:pic>
        <p:nvPicPr>
          <p:cNvPr id="47" name="Grafik 46" descr="Ein Bild, das Clipart, Cartoon, Symbol enthält.&#10;&#10;Automatisch generierte Beschreibung">
            <a:extLst>
              <a:ext uri="{FF2B5EF4-FFF2-40B4-BE49-F238E27FC236}">
                <a16:creationId xmlns:a16="http://schemas.microsoft.com/office/drawing/2014/main" id="{76027756-7CEB-E853-CF4D-7A94803C9E5A}"/>
              </a:ext>
            </a:extLst>
          </p:cNvPr>
          <p:cNvPicPr>
            <a:picLocks noChangeAspect="1"/>
          </p:cNvPicPr>
          <p:nvPr/>
        </p:nvPicPr>
        <p:blipFill>
          <a:blip r:embed="rId4"/>
          <a:srcRect l="9000" t="14363" r="8500" b="14363"/>
          <a:stretch/>
        </p:blipFill>
        <p:spPr>
          <a:xfrm>
            <a:off x="822958" y="1298479"/>
            <a:ext cx="7543800" cy="3410672"/>
          </a:xfrm>
          <a:prstGeom prst="rect">
            <a:avLst/>
          </a:prstGeom>
        </p:spPr>
      </p:pic>
    </p:spTree>
    <p:extLst>
      <p:ext uri="{BB962C8B-B14F-4D97-AF65-F5344CB8AC3E}">
        <p14:creationId xmlns:p14="http://schemas.microsoft.com/office/powerpoint/2010/main" val="15560679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9B67FB2C-5148-C676-84BA-D880D68E2621}"/>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B05F2E4D-DB82-831A-46B2-6A97C91C1AE5}"/>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dirty="0"/>
              <a:t>Grenzen von Docker </a:t>
            </a:r>
            <a:endParaRPr dirty="0"/>
          </a:p>
        </p:txBody>
      </p:sp>
      <p:pic>
        <p:nvPicPr>
          <p:cNvPr id="310" name="Google Shape;310;p41">
            <a:extLst>
              <a:ext uri="{FF2B5EF4-FFF2-40B4-BE49-F238E27FC236}">
                <a16:creationId xmlns:a16="http://schemas.microsoft.com/office/drawing/2014/main" id="{91BFA3F6-8093-AF9B-F580-D506E791CB03}"/>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2" name="Google Shape;312;p41">
            <a:extLst>
              <a:ext uri="{FF2B5EF4-FFF2-40B4-BE49-F238E27FC236}">
                <a16:creationId xmlns:a16="http://schemas.microsoft.com/office/drawing/2014/main" id="{173AE91B-77AA-4676-D946-9881C891FB60}"/>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20</a:t>
            </a:fld>
            <a:endParaRPr/>
          </a:p>
        </p:txBody>
      </p:sp>
      <p:sp>
        <p:nvSpPr>
          <p:cNvPr id="313" name="Google Shape;313;p41">
            <a:extLst>
              <a:ext uri="{FF2B5EF4-FFF2-40B4-BE49-F238E27FC236}">
                <a16:creationId xmlns:a16="http://schemas.microsoft.com/office/drawing/2014/main" id="{5BF4A9F7-18B1-DA08-F3AD-C37F83601E6F}"/>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CDEDD7FD-727D-7350-AEE9-3AB4BDC6D5AF}"/>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AUTOR: XXX</a:t>
            </a:r>
            <a:endParaRPr dirty="0"/>
          </a:p>
        </p:txBody>
      </p:sp>
      <p:pic>
        <p:nvPicPr>
          <p:cNvPr id="3" name="Grafik 2">
            <a:extLst>
              <a:ext uri="{FF2B5EF4-FFF2-40B4-BE49-F238E27FC236}">
                <a16:creationId xmlns:a16="http://schemas.microsoft.com/office/drawing/2014/main" id="{C25DA391-E8E6-ECF9-9098-FBF28E92C0CA}"/>
              </a:ext>
            </a:extLst>
          </p:cNvPr>
          <p:cNvPicPr>
            <a:picLocks noChangeAspect="1"/>
          </p:cNvPicPr>
          <p:nvPr/>
        </p:nvPicPr>
        <p:blipFill rotWithShape="1">
          <a:blip r:embed="rId4"/>
          <a:srcRect t="32352" b="10116"/>
          <a:stretch/>
        </p:blipFill>
        <p:spPr>
          <a:xfrm>
            <a:off x="799200" y="1664042"/>
            <a:ext cx="7545600" cy="2441895"/>
          </a:xfrm>
          <a:prstGeom prst="rect">
            <a:avLst/>
          </a:prstGeom>
        </p:spPr>
      </p:pic>
    </p:spTree>
    <p:extLst>
      <p:ext uri="{BB962C8B-B14F-4D97-AF65-F5344CB8AC3E}">
        <p14:creationId xmlns:p14="http://schemas.microsoft.com/office/powerpoint/2010/main" val="1751249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A956F95-42D9-8A44-EC90-6E9AB4B62E73}"/>
              </a:ext>
            </a:extLst>
          </p:cNvPr>
          <p:cNvSpPr>
            <a:spLocks noGrp="1"/>
          </p:cNvSpPr>
          <p:nvPr>
            <p:ph type="title"/>
          </p:nvPr>
        </p:nvSpPr>
        <p:spPr/>
        <p:txBody>
          <a:bodyPr/>
          <a:lstStyle/>
          <a:p>
            <a:r>
              <a:rPr lang="de-DE" dirty="0"/>
              <a:t>Docker - </a:t>
            </a:r>
            <a:r>
              <a:rPr lang="de-DE" dirty="0" err="1"/>
              <a:t>key</a:t>
            </a:r>
            <a:r>
              <a:rPr lang="de-DE" dirty="0"/>
              <a:t> </a:t>
            </a:r>
            <a:r>
              <a:rPr lang="de-DE" dirty="0" err="1"/>
              <a:t>points</a:t>
            </a:r>
            <a:endParaRPr lang="de-DE" dirty="0"/>
          </a:p>
        </p:txBody>
      </p:sp>
      <p:grpSp>
        <p:nvGrpSpPr>
          <p:cNvPr id="15" name="Gruppieren 14">
            <a:extLst>
              <a:ext uri="{FF2B5EF4-FFF2-40B4-BE49-F238E27FC236}">
                <a16:creationId xmlns:a16="http://schemas.microsoft.com/office/drawing/2014/main" id="{C5B574A1-741A-89A9-E0EF-72EF2CB03045}"/>
              </a:ext>
            </a:extLst>
          </p:cNvPr>
          <p:cNvGrpSpPr>
            <a:grpSpLocks noChangeAspect="1"/>
          </p:cNvGrpSpPr>
          <p:nvPr/>
        </p:nvGrpSpPr>
        <p:grpSpPr>
          <a:xfrm>
            <a:off x="822960" y="1429916"/>
            <a:ext cx="792000" cy="3017399"/>
            <a:chOff x="1765935" y="1349530"/>
            <a:chExt cx="735240" cy="2660150"/>
          </a:xfrm>
        </p:grpSpPr>
        <p:pic>
          <p:nvPicPr>
            <p:cNvPr id="6" name="Grafik 5">
              <a:extLst>
                <a:ext uri="{FF2B5EF4-FFF2-40B4-BE49-F238E27FC236}">
                  <a16:creationId xmlns:a16="http://schemas.microsoft.com/office/drawing/2014/main" id="{9EF24971-9BDA-3CB3-DAD5-BF626F0C688E}"/>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46111" b="69889" l="49813" r="63438">
                          <a14:foregroundMark x1="49813" y1="58000" x2="52125" y2="66111"/>
                          <a14:foregroundMark x1="59562" y1="68889" x2="62250" y2="64222"/>
                          <a14:foregroundMark x1="63250" y1="59222" x2="63438" y2="52111"/>
                          <a14:foregroundMark x1="62500" y1="50778" x2="61000" y2="46889"/>
                          <a14:foregroundMark x1="55625" y1="69889" x2="57688" y2="69333"/>
                          <a14:foregroundMark x1="52625" y1="50222" x2="53438" y2="47778"/>
                        </a14:backgroundRemoval>
                      </a14:imgEffect>
                    </a14:imgLayer>
                  </a14:imgProps>
                </a:ext>
              </a:extLst>
            </a:blip>
            <a:srcRect l="49091" t="43748" r="35357" b="28905"/>
            <a:stretch/>
          </p:blipFill>
          <p:spPr>
            <a:xfrm>
              <a:off x="1781175" y="3297537"/>
              <a:ext cx="720000" cy="712143"/>
            </a:xfrm>
            <a:prstGeom prst="rect">
              <a:avLst/>
            </a:prstGeom>
          </p:spPr>
        </p:pic>
        <p:pic>
          <p:nvPicPr>
            <p:cNvPr id="7" name="Grafik 6">
              <a:extLst>
                <a:ext uri="{FF2B5EF4-FFF2-40B4-BE49-F238E27FC236}">
                  <a16:creationId xmlns:a16="http://schemas.microsoft.com/office/drawing/2014/main" id="{2CAE21A3-B010-56C9-E14C-602CEEE96558}"/>
                </a:ext>
              </a:extLst>
            </p:cNvPr>
            <p:cNvPicPr>
              <a:picLocks noChangeAspect="1"/>
            </p:cNvPicPr>
            <p:nvPr/>
          </p:nvPicPr>
          <p:blipFill rotWithShape="1">
            <a:blip r:embed="rId5">
              <a:extLst>
                <a:ext uri="{BEBA8EAE-BF5A-486C-A8C5-ECC9F3942E4B}">
                  <a14:imgProps xmlns:a14="http://schemas.microsoft.com/office/drawing/2010/main">
                    <a14:imgLayer r:embed="rId4">
                      <a14:imgEffect>
                        <a14:backgroundRemoval t="38115" b="75739" l="8293" r="21017">
                          <a14:foregroundMark x1="18563" y1="65333" x2="18000" y2="64444"/>
                          <a14:foregroundMark x1="14125" y1="67111" x2="12812" y2="66889"/>
                        </a14:backgroundRemoval>
                      </a14:imgEffect>
                    </a14:imgLayer>
                  </a14:imgProps>
                </a:ext>
              </a:extLst>
            </a:blip>
            <a:srcRect l="6703" t="41844" r="77392" b="30809"/>
            <a:stretch/>
          </p:blipFill>
          <p:spPr>
            <a:xfrm>
              <a:off x="1781175" y="1349530"/>
              <a:ext cx="720000" cy="696319"/>
            </a:xfrm>
            <a:prstGeom prst="rect">
              <a:avLst/>
            </a:prstGeom>
          </p:spPr>
        </p:pic>
        <p:pic>
          <p:nvPicPr>
            <p:cNvPr id="9" name="Grafik 8">
              <a:extLst>
                <a:ext uri="{FF2B5EF4-FFF2-40B4-BE49-F238E27FC236}">
                  <a16:creationId xmlns:a16="http://schemas.microsoft.com/office/drawing/2014/main" id="{F5D8A28C-AD79-BAFE-C2FE-86704B83F7CF}"/>
                </a:ext>
              </a:extLst>
            </p:cNvPr>
            <p:cNvPicPr>
              <a:picLocks noChangeAspect="1"/>
            </p:cNvPicPr>
            <p:nvPr/>
          </p:nvPicPr>
          <p:blipFill rotWithShape="1">
            <a:blip r:embed="rId6">
              <a:extLst>
                <a:ext uri="{BEBA8EAE-BF5A-486C-A8C5-ECC9F3942E4B}">
                  <a14:imgProps xmlns:a14="http://schemas.microsoft.com/office/drawing/2010/main">
                    <a14:imgLayer r:embed="rId4">
                      <a14:imgEffect>
                        <a14:backgroundRemoval t="43000" b="68000" l="36688" r="49875">
                          <a14:foregroundMark x1="42313" y1="67222" x2="39000" y2="64556"/>
                          <a14:foregroundMark x1="37188" y1="61111" x2="37375" y2="48000"/>
                          <a14:foregroundMark x1="37375" y1="48000" x2="41438" y2="43000"/>
                          <a14:foregroundMark x1="36750" y1="58111" x2="36688" y2="51778"/>
                          <a14:foregroundMark x1="49875" y1="54889" x2="49500" y2="51778"/>
                          <a14:foregroundMark x1="47563" y1="66667" x2="47250" y2="62333"/>
                          <a14:foregroundMark x1="46688" y1="66000" x2="46563" y2="61889"/>
                        </a14:backgroundRemoval>
                      </a14:imgEffect>
                    </a14:imgLayer>
                  </a14:imgProps>
                </a:ext>
              </a:extLst>
            </a:blip>
            <a:srcRect l="35963" t="42088" r="49192" b="30566"/>
            <a:stretch/>
          </p:blipFill>
          <p:spPr>
            <a:xfrm>
              <a:off x="1765935" y="2655741"/>
              <a:ext cx="720000" cy="746055"/>
            </a:xfrm>
            <a:prstGeom prst="rect">
              <a:avLst/>
            </a:prstGeom>
          </p:spPr>
        </p:pic>
        <p:pic>
          <p:nvPicPr>
            <p:cNvPr id="10" name="Grafik 9">
              <a:extLst>
                <a:ext uri="{FF2B5EF4-FFF2-40B4-BE49-F238E27FC236}">
                  <a16:creationId xmlns:a16="http://schemas.microsoft.com/office/drawing/2014/main" id="{38429479-41D6-E54D-93E3-AE5E3427EDDD}"/>
                </a:ext>
              </a:extLst>
            </p:cNvPr>
            <p:cNvPicPr>
              <a:picLocks noChangeAspect="1"/>
            </p:cNvPicPr>
            <p:nvPr/>
          </p:nvPicPr>
          <p:blipFill rotWithShape="1">
            <a:blip r:embed="rId7">
              <a:extLst>
                <a:ext uri="{BEBA8EAE-BF5A-486C-A8C5-ECC9F3942E4B}">
                  <a14:imgProps xmlns:a14="http://schemas.microsoft.com/office/drawing/2010/main">
                    <a14:imgLayer r:embed="rId4">
                      <a14:imgEffect>
                        <a14:backgroundRemoval t="38000" b="75667" l="21500" r="34688">
                          <a14:foregroundMark x1="28063" y1="69778" x2="29500" y2="69889"/>
                          <a14:foregroundMark x1="23875" y1="50000" x2="23875" y2="47667"/>
                          <a14:foregroundMark x1="21625" y1="58111" x2="21625" y2="60222"/>
                          <a14:foregroundMark x1="21500" y1="58444" x2="21500" y2="57556"/>
                          <a14:foregroundMark x1="24375" y1="50111" x2="24375" y2="47444"/>
                        </a14:backgroundRemoval>
                      </a14:imgEffect>
                    </a14:imgLayer>
                  </a14:imgProps>
                </a:ext>
              </a:extLst>
            </a:blip>
            <a:srcRect l="20714" t="43768" r="63734" b="28886"/>
            <a:stretch/>
          </p:blipFill>
          <p:spPr>
            <a:xfrm>
              <a:off x="1781175" y="1943598"/>
              <a:ext cx="720000" cy="712143"/>
            </a:xfrm>
            <a:prstGeom prst="rect">
              <a:avLst/>
            </a:prstGeom>
          </p:spPr>
        </p:pic>
      </p:grpSp>
      <p:sp>
        <p:nvSpPr>
          <p:cNvPr id="16" name="Google Shape;311;p41">
            <a:extLst>
              <a:ext uri="{FF2B5EF4-FFF2-40B4-BE49-F238E27FC236}">
                <a16:creationId xmlns:a16="http://schemas.microsoft.com/office/drawing/2014/main" id="{1ECA81B9-B49C-160A-09A5-F4187D6DE4A6}"/>
              </a:ext>
            </a:extLst>
          </p:cNvPr>
          <p:cNvSpPr txBox="1">
            <a:spLocks noGrp="1"/>
          </p:cNvSpPr>
          <p:nvPr>
            <p:ph type="body" idx="1"/>
          </p:nvPr>
        </p:nvSpPr>
        <p:spPr>
          <a:xfrm>
            <a:off x="1752600" y="1384300"/>
            <a:ext cx="6614160" cy="3017400"/>
          </a:xfrm>
          <a:prstGeom prst="rect">
            <a:avLst/>
          </a:prstGeom>
          <a:noFill/>
          <a:ln>
            <a:noFill/>
          </a:ln>
        </p:spPr>
        <p:txBody>
          <a:bodyPr spcFirstLastPara="1" wrap="square" lIns="0" tIns="34275" rIns="0" bIns="34275" anchor="t" anchorCtr="0">
            <a:normAutofit fontScale="85000" lnSpcReduction="20000"/>
          </a:bodyPr>
          <a:lstStyle/>
          <a:p>
            <a:pPr marL="292100" lvl="0" indent="-50800" algn="l" rtl="0">
              <a:spcBef>
                <a:spcPts val="600"/>
              </a:spcBef>
              <a:spcAft>
                <a:spcPts val="0"/>
              </a:spcAft>
              <a:buClr>
                <a:schemeClr val="dk1"/>
              </a:buClr>
              <a:buSzPts val="1100"/>
              <a:buFont typeface="Arial"/>
              <a:buNone/>
            </a:pPr>
            <a:r>
              <a:rPr lang="de-DE" sz="1400" b="1" dirty="0"/>
              <a:t>Portabilität</a:t>
            </a:r>
          </a:p>
          <a:p>
            <a:pPr marL="527050" indent="-285750">
              <a:spcBef>
                <a:spcPts val="600"/>
              </a:spcBef>
              <a:buClr>
                <a:schemeClr val="dk1"/>
              </a:buClr>
              <a:buSzPts val="1100"/>
              <a:buFont typeface="Arial" panose="020B0604020202020204" pitchFamily="34" charset="0"/>
              <a:buChar char="•"/>
            </a:pPr>
            <a:r>
              <a:rPr lang="de-DE" sz="1400" dirty="0" err="1"/>
              <a:t>Dockerfile</a:t>
            </a:r>
            <a:r>
              <a:rPr lang="de-DE" sz="1400" dirty="0"/>
              <a:t> (Schrittdefinition + Erstellung konsistenter &amp; reproduzierbarer Images)</a:t>
            </a:r>
          </a:p>
          <a:p>
            <a:pPr marL="527050" indent="-285750">
              <a:spcBef>
                <a:spcPts val="600"/>
              </a:spcBef>
              <a:buClr>
                <a:schemeClr val="dk1"/>
              </a:buClr>
              <a:buSzPts val="1100"/>
              <a:buFont typeface="Arial" panose="020B0604020202020204" pitchFamily="34" charset="0"/>
              <a:buChar char="•"/>
            </a:pPr>
            <a:r>
              <a:rPr lang="de-DE" sz="1400" dirty="0"/>
              <a:t>Container (Komponenten &amp; Konfiguration inbegriffen -&gt; auf jedem System ausführbar)</a:t>
            </a:r>
          </a:p>
          <a:p>
            <a:pPr marL="241300" indent="0">
              <a:spcBef>
                <a:spcPts val="600"/>
              </a:spcBef>
              <a:buClr>
                <a:schemeClr val="dk1"/>
              </a:buClr>
              <a:buSzPts val="1100"/>
              <a:buNone/>
            </a:pPr>
            <a:endParaRPr lang="de-DE" sz="600" dirty="0"/>
          </a:p>
          <a:p>
            <a:pPr marL="292100" lvl="0" indent="-50800" algn="l" rtl="0">
              <a:spcBef>
                <a:spcPts val="600"/>
              </a:spcBef>
              <a:spcAft>
                <a:spcPts val="0"/>
              </a:spcAft>
              <a:buClr>
                <a:schemeClr val="dk1"/>
              </a:buClr>
              <a:buSzPts val="1100"/>
              <a:buFont typeface="Arial"/>
              <a:buNone/>
            </a:pPr>
            <a:r>
              <a:rPr lang="de-DE" sz="1400" b="1" dirty="0"/>
              <a:t>Skalierbarkeit</a:t>
            </a:r>
          </a:p>
          <a:p>
            <a:pPr marL="527050" indent="-285750">
              <a:spcBef>
                <a:spcPts val="600"/>
              </a:spcBef>
              <a:buClr>
                <a:schemeClr val="dk1"/>
              </a:buClr>
              <a:buSzPts val="1100"/>
              <a:buFont typeface="Arial" panose="020B0604020202020204" pitchFamily="34" charset="0"/>
              <a:buChar char="•"/>
            </a:pPr>
            <a:r>
              <a:rPr lang="de-DE" sz="1400" dirty="0"/>
              <a:t> Docker </a:t>
            </a:r>
            <a:r>
              <a:rPr lang="de-DE" sz="1400" dirty="0" err="1"/>
              <a:t>Compose</a:t>
            </a:r>
            <a:r>
              <a:rPr lang="de-DE" sz="1400" dirty="0"/>
              <a:t> (Definiert und verwaltet Multi-Container-Anwendungen. + Ermöglicht die einfache Orchestrierung und Skalierung von Diensten)</a:t>
            </a:r>
          </a:p>
          <a:p>
            <a:pPr marL="527050" indent="-285750">
              <a:spcBef>
                <a:spcPts val="600"/>
              </a:spcBef>
              <a:buClr>
                <a:schemeClr val="dk1"/>
              </a:buClr>
              <a:buSzPts val="1100"/>
              <a:buFont typeface="Wingdings" panose="05000000000000000000" pitchFamily="2" charset="2"/>
              <a:buChar char="Ø"/>
            </a:pPr>
            <a:r>
              <a:rPr lang="de-DE" sz="1400" dirty="0" err="1">
                <a:solidFill>
                  <a:srgbClr val="FF0000"/>
                </a:solidFill>
              </a:rPr>
              <a:t>Kubernetes</a:t>
            </a:r>
            <a:endParaRPr lang="de-DE" sz="1400" dirty="0">
              <a:solidFill>
                <a:srgbClr val="FF0000"/>
              </a:solidFill>
            </a:endParaRPr>
          </a:p>
          <a:p>
            <a:pPr marL="241300" indent="0">
              <a:spcBef>
                <a:spcPts val="600"/>
              </a:spcBef>
              <a:buClr>
                <a:schemeClr val="dk1"/>
              </a:buClr>
              <a:buSzPts val="1100"/>
              <a:buNone/>
            </a:pPr>
            <a:endParaRPr lang="de-DE" sz="600" dirty="0"/>
          </a:p>
          <a:p>
            <a:pPr marL="292100" lvl="0" indent="-50800" algn="l" rtl="0">
              <a:spcBef>
                <a:spcPts val="600"/>
              </a:spcBef>
              <a:spcAft>
                <a:spcPts val="0"/>
              </a:spcAft>
              <a:buClr>
                <a:schemeClr val="dk1"/>
              </a:buClr>
              <a:buSzPts val="1100"/>
              <a:buFont typeface="Arial"/>
              <a:buNone/>
            </a:pPr>
            <a:r>
              <a:rPr lang="de-DE" sz="1400" b="1" dirty="0"/>
              <a:t>Effizienz</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Docker Engine (Teilt den Kernel des Host-Betriebssystems)</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Images (schichtweise Aufbau -&gt; zwischenspeicher- &amp; wiederverwendbar)</a:t>
            </a:r>
          </a:p>
          <a:p>
            <a:pPr marL="241300" lvl="0" indent="0" algn="l" rtl="0">
              <a:spcBef>
                <a:spcPts val="600"/>
              </a:spcBef>
              <a:spcAft>
                <a:spcPts val="0"/>
              </a:spcAft>
              <a:buClr>
                <a:schemeClr val="dk1"/>
              </a:buClr>
              <a:buSzPts val="1100"/>
              <a:buNone/>
            </a:pPr>
            <a:endParaRPr lang="de-DE" sz="600" dirty="0"/>
          </a:p>
          <a:p>
            <a:pPr marL="292100" lvl="0" indent="-50800" algn="l" rtl="0">
              <a:spcBef>
                <a:spcPts val="600"/>
              </a:spcBef>
              <a:spcAft>
                <a:spcPts val="0"/>
              </a:spcAft>
              <a:buClr>
                <a:schemeClr val="dk1"/>
              </a:buClr>
              <a:buSzPts val="1100"/>
              <a:buFont typeface="Arial"/>
              <a:buNone/>
            </a:pPr>
            <a:r>
              <a:rPr lang="de-DE" sz="1400" b="1" dirty="0"/>
              <a:t>Isolation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Docker Container (-&gt; isolierte Laufzeitumgebung für Anwendungen + Trennung von Anwendungen und ihre Abhängigkeiten)</a:t>
            </a:r>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Tree>
    <p:extLst>
      <p:ext uri="{BB962C8B-B14F-4D97-AF65-F5344CB8AC3E}">
        <p14:creationId xmlns:p14="http://schemas.microsoft.com/office/powerpoint/2010/main" val="14772915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64191628-DA8F-6133-9CC3-FCC3235035DC}"/>
              </a:ext>
            </a:extLst>
          </p:cNvPr>
          <p:cNvSpPr>
            <a:spLocks noGrp="1"/>
          </p:cNvSpPr>
          <p:nvPr>
            <p:ph type="body" idx="1"/>
          </p:nvPr>
        </p:nvSpPr>
        <p:spPr/>
        <p:txBody>
          <a:bodyPr/>
          <a:lstStyle/>
          <a:p>
            <a:pPr marL="139700" indent="0" algn="ctr">
              <a:buNone/>
            </a:pPr>
            <a:endParaRPr lang="en-US" dirty="0"/>
          </a:p>
          <a:p>
            <a:pPr marL="139700" indent="0" algn="ctr">
              <a:buNone/>
            </a:pPr>
            <a:endParaRPr lang="en-US" dirty="0"/>
          </a:p>
          <a:p>
            <a:pPr marL="139700" indent="0" algn="ctr">
              <a:buNone/>
            </a:pPr>
            <a:endParaRPr lang="en-US" dirty="0"/>
          </a:p>
          <a:p>
            <a:pPr marL="139700" indent="0" algn="ctr">
              <a:buNone/>
            </a:pPr>
            <a:r>
              <a:rPr lang="en-US" sz="4000" dirty="0" err="1"/>
              <a:t>Übung</a:t>
            </a:r>
            <a:r>
              <a:rPr lang="en-US" sz="4000" dirty="0"/>
              <a:t> </a:t>
            </a:r>
            <a:r>
              <a:rPr lang="en-US" sz="4000" dirty="0" err="1"/>
              <a:t>zu</a:t>
            </a:r>
            <a:r>
              <a:rPr lang="en-US" sz="4000" dirty="0"/>
              <a:t> Docker</a:t>
            </a:r>
            <a:endParaRPr lang="de-DE" sz="4000" dirty="0"/>
          </a:p>
        </p:txBody>
      </p:sp>
      <p:pic>
        <p:nvPicPr>
          <p:cNvPr id="4" name="Grafik 3">
            <a:extLst>
              <a:ext uri="{FF2B5EF4-FFF2-40B4-BE49-F238E27FC236}">
                <a16:creationId xmlns:a16="http://schemas.microsoft.com/office/drawing/2014/main" id="{DB068A68-E867-B786-825C-198058208839}"/>
              </a:ext>
            </a:extLst>
          </p:cNvPr>
          <p:cNvPicPr>
            <a:picLocks noChangeAspect="1"/>
          </p:cNvPicPr>
          <p:nvPr/>
        </p:nvPicPr>
        <p:blipFill>
          <a:blip r:embed="rId2"/>
          <a:stretch>
            <a:fillRect/>
          </a:stretch>
        </p:blipFill>
        <p:spPr>
          <a:xfrm>
            <a:off x="6385108" y="1654467"/>
            <a:ext cx="1981652" cy="2477065"/>
          </a:xfrm>
          <a:prstGeom prst="rect">
            <a:avLst/>
          </a:prstGeom>
        </p:spPr>
      </p:pic>
      <p:sp>
        <p:nvSpPr>
          <p:cNvPr id="8" name="Textfeld 7">
            <a:extLst>
              <a:ext uri="{FF2B5EF4-FFF2-40B4-BE49-F238E27FC236}">
                <a16:creationId xmlns:a16="http://schemas.microsoft.com/office/drawing/2014/main" id="{92D83308-DA67-021A-4E8A-3524DBB3DF84}"/>
              </a:ext>
            </a:extLst>
          </p:cNvPr>
          <p:cNvSpPr txBox="1"/>
          <p:nvPr/>
        </p:nvSpPr>
        <p:spPr>
          <a:xfrm>
            <a:off x="0" y="4499423"/>
            <a:ext cx="9144000" cy="246221"/>
          </a:xfrm>
          <a:prstGeom prst="rect">
            <a:avLst/>
          </a:prstGeom>
          <a:noFill/>
        </p:spPr>
        <p:txBody>
          <a:bodyPr wrap="square">
            <a:spAutoFit/>
          </a:bodyPr>
          <a:lstStyle/>
          <a:p>
            <a:pPr algn="r"/>
            <a:r>
              <a:rPr lang="de-DE" sz="1000" dirty="0"/>
              <a:t>https://dev.to/pulkit30/getting-started-with-docker-4b71</a:t>
            </a:r>
          </a:p>
        </p:txBody>
      </p:sp>
    </p:spTree>
    <p:extLst>
      <p:ext uri="{BB962C8B-B14F-4D97-AF65-F5344CB8AC3E}">
        <p14:creationId xmlns:p14="http://schemas.microsoft.com/office/powerpoint/2010/main" val="34036545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a:extLst>
            <a:ext uri="{FF2B5EF4-FFF2-40B4-BE49-F238E27FC236}">
              <a16:creationId xmlns:a16="http://schemas.microsoft.com/office/drawing/2014/main" id="{C302E41D-2697-9D5F-2253-61064793B096}"/>
            </a:ext>
          </a:extLst>
        </p:cNvPr>
        <p:cNvGrpSpPr/>
        <p:nvPr/>
      </p:nvGrpSpPr>
      <p:grpSpPr>
        <a:xfrm>
          <a:off x="0" y="0"/>
          <a:ext cx="0" cy="0"/>
          <a:chOff x="0" y="0"/>
          <a:chExt cx="0" cy="0"/>
        </a:xfrm>
      </p:grpSpPr>
      <p:sp>
        <p:nvSpPr>
          <p:cNvPr id="160" name="Google Shape;160;p27">
            <a:extLst>
              <a:ext uri="{FF2B5EF4-FFF2-40B4-BE49-F238E27FC236}">
                <a16:creationId xmlns:a16="http://schemas.microsoft.com/office/drawing/2014/main" id="{201F0F31-AAE3-346A-BEA3-7AF5D716E03F}"/>
              </a:ext>
            </a:extLst>
          </p:cNvPr>
          <p:cNvSpPr/>
          <p:nvPr/>
        </p:nvSpPr>
        <p:spPr>
          <a:xfrm>
            <a:off x="0" y="0"/>
            <a:ext cx="9144000" cy="47508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chemeClr val="lt1"/>
              </a:solidFill>
              <a:latin typeface="Calibri"/>
              <a:ea typeface="Calibri"/>
              <a:cs typeface="Calibri"/>
              <a:sym typeface="Calibri"/>
            </a:endParaRPr>
          </a:p>
        </p:txBody>
      </p:sp>
      <p:sp>
        <p:nvSpPr>
          <p:cNvPr id="161" name="Google Shape;161;p27">
            <a:extLst>
              <a:ext uri="{FF2B5EF4-FFF2-40B4-BE49-F238E27FC236}">
                <a16:creationId xmlns:a16="http://schemas.microsoft.com/office/drawing/2014/main" id="{5750CD23-6F2E-6715-EA3C-65CBA18AE005}"/>
              </a:ext>
            </a:extLst>
          </p:cNvPr>
          <p:cNvSpPr txBox="1">
            <a:spLocks noGrp="1"/>
          </p:cNvSpPr>
          <p:nvPr>
            <p:ph type="title"/>
          </p:nvPr>
        </p:nvSpPr>
        <p:spPr>
          <a:xfrm>
            <a:off x="3858509" y="476210"/>
            <a:ext cx="48036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Kubernetes</a:t>
            </a:r>
            <a:endParaRPr dirty="0"/>
          </a:p>
        </p:txBody>
      </p:sp>
      <p:pic>
        <p:nvPicPr>
          <p:cNvPr id="162" name="Google Shape;162;p27">
            <a:extLst>
              <a:ext uri="{FF2B5EF4-FFF2-40B4-BE49-F238E27FC236}">
                <a16:creationId xmlns:a16="http://schemas.microsoft.com/office/drawing/2014/main" id="{A0ABE937-BB99-E3DC-1499-BB147DD9E4E6}"/>
              </a:ext>
            </a:extLst>
          </p:cNvPr>
          <p:cNvPicPr preferRelativeResize="0"/>
          <p:nvPr/>
        </p:nvPicPr>
        <p:blipFill rotWithShape="1">
          <a:blip r:embed="rId3">
            <a:alphaModFix/>
          </a:blip>
          <a:srcRect l="66729"/>
          <a:stretch/>
        </p:blipFill>
        <p:spPr>
          <a:xfrm>
            <a:off x="1010107" y="435824"/>
            <a:ext cx="1946010" cy="1857102"/>
          </a:xfrm>
          <a:prstGeom prst="rect">
            <a:avLst/>
          </a:prstGeom>
          <a:noFill/>
          <a:ln>
            <a:noFill/>
          </a:ln>
        </p:spPr>
      </p:pic>
      <p:cxnSp>
        <p:nvCxnSpPr>
          <p:cNvPr id="163" name="Google Shape;163;p27">
            <a:extLst>
              <a:ext uri="{FF2B5EF4-FFF2-40B4-BE49-F238E27FC236}">
                <a16:creationId xmlns:a16="http://schemas.microsoft.com/office/drawing/2014/main" id="{6E8F0883-807F-AEBD-FC83-43BC1470290B}"/>
              </a:ext>
            </a:extLst>
          </p:cNvPr>
          <p:cNvCxnSpPr/>
          <p:nvPr/>
        </p:nvCxnSpPr>
        <p:spPr>
          <a:xfrm>
            <a:off x="3885935" y="1564641"/>
            <a:ext cx="4389000" cy="0"/>
          </a:xfrm>
          <a:prstGeom prst="straightConnector1">
            <a:avLst/>
          </a:prstGeom>
          <a:noFill/>
          <a:ln w="9525" cap="flat" cmpd="sng">
            <a:solidFill>
              <a:srgbClr val="7F7F7F">
                <a:alpha val="89800"/>
              </a:srgbClr>
            </a:solidFill>
            <a:prstDash val="solid"/>
            <a:round/>
            <a:headEnd type="none" w="sm" len="sm"/>
            <a:tailEnd type="none" w="sm" len="sm"/>
          </a:ln>
        </p:spPr>
      </p:cxnSp>
      <p:sp>
        <p:nvSpPr>
          <p:cNvPr id="164" name="Google Shape;164;p27">
            <a:extLst>
              <a:ext uri="{FF2B5EF4-FFF2-40B4-BE49-F238E27FC236}">
                <a16:creationId xmlns:a16="http://schemas.microsoft.com/office/drawing/2014/main" id="{EFBCE2E2-19C0-8ADE-DBE5-25F81FB712DE}"/>
              </a:ext>
            </a:extLst>
          </p:cNvPr>
          <p:cNvSpPr txBox="1">
            <a:spLocks noGrp="1"/>
          </p:cNvSpPr>
          <p:nvPr>
            <p:ph type="body" idx="1"/>
          </p:nvPr>
        </p:nvSpPr>
        <p:spPr>
          <a:xfrm>
            <a:off x="3858509" y="1649186"/>
            <a:ext cx="4803600" cy="2752800"/>
          </a:xfrm>
          <a:prstGeom prst="rect">
            <a:avLst/>
          </a:prstGeom>
          <a:noFill/>
          <a:ln>
            <a:noFill/>
          </a:ln>
        </p:spPr>
        <p:txBody>
          <a:bodyPr spcFirstLastPara="1" wrap="square" lIns="0" tIns="34275" rIns="0" bIns="34275" anchor="t" anchorCtr="0">
            <a:normAutofit lnSpcReduction="10000"/>
          </a:bodyPr>
          <a:lstStyle/>
          <a:p>
            <a:pPr marL="63500" lvl="0" indent="-95250" algn="l" rtl="0">
              <a:lnSpc>
                <a:spcPct val="90000"/>
              </a:lnSpc>
              <a:spcBef>
                <a:spcPts val="1100"/>
              </a:spcBef>
              <a:spcAft>
                <a:spcPts val="0"/>
              </a:spcAft>
              <a:buSzPts val="1500"/>
              <a:buFont typeface="Noto Sans Symbols"/>
              <a:buChar char="⮚"/>
            </a:pPr>
            <a:r>
              <a:rPr lang="de-DE" dirty="0"/>
              <a:t> Herausforderungen</a:t>
            </a:r>
          </a:p>
          <a:p>
            <a:pPr marL="63500" lvl="0" indent="-95250" algn="l" rtl="0">
              <a:lnSpc>
                <a:spcPct val="90000"/>
              </a:lnSpc>
              <a:spcBef>
                <a:spcPts val="1100"/>
              </a:spcBef>
              <a:spcAft>
                <a:spcPts val="0"/>
              </a:spcAft>
              <a:buSzPts val="1500"/>
              <a:buFont typeface="Noto Sans Symbols"/>
              <a:buChar char="⮚"/>
            </a:pPr>
            <a:r>
              <a:rPr lang="de-DE" dirty="0"/>
              <a:t> Kubernetes </a:t>
            </a:r>
            <a:r>
              <a:rPr lang="de-DE" dirty="0" err="1"/>
              <a:t>to</a:t>
            </a:r>
            <a:r>
              <a:rPr lang="de-DE" dirty="0"/>
              <a:t> </a:t>
            </a:r>
            <a:r>
              <a:rPr lang="de-DE" dirty="0" err="1"/>
              <a:t>the</a:t>
            </a:r>
            <a:r>
              <a:rPr lang="de-DE" dirty="0"/>
              <a:t> </a:t>
            </a:r>
            <a:r>
              <a:rPr lang="de-DE" dirty="0" err="1"/>
              <a:t>rescue</a:t>
            </a:r>
            <a:r>
              <a:rPr lang="de-DE" dirty="0"/>
              <a:t>!</a:t>
            </a:r>
          </a:p>
          <a:p>
            <a:pPr marL="63500" lvl="0" indent="-95250" algn="l" rtl="0">
              <a:lnSpc>
                <a:spcPct val="90000"/>
              </a:lnSpc>
              <a:spcBef>
                <a:spcPts val="1100"/>
              </a:spcBef>
              <a:spcAft>
                <a:spcPts val="0"/>
              </a:spcAft>
              <a:buSzPts val="1500"/>
              <a:buFont typeface="Noto Sans Symbols"/>
              <a:buChar char="⮚"/>
            </a:pPr>
            <a:r>
              <a:rPr lang="de-DE" dirty="0"/>
              <a:t> Was ist Kubernetes? </a:t>
            </a:r>
          </a:p>
          <a:p>
            <a:pPr marL="63500" lvl="0" indent="-95250" algn="l" rtl="0">
              <a:lnSpc>
                <a:spcPct val="90000"/>
              </a:lnSpc>
              <a:spcBef>
                <a:spcPts val="1100"/>
              </a:spcBef>
              <a:spcAft>
                <a:spcPts val="0"/>
              </a:spcAft>
              <a:buSzPts val="1500"/>
              <a:buFont typeface="Noto Sans Symbols"/>
              <a:buChar char="⮚"/>
            </a:pPr>
            <a:r>
              <a:rPr lang="de-DE" dirty="0"/>
              <a:t> Was bietet Kubernetes?</a:t>
            </a:r>
          </a:p>
          <a:p>
            <a:pPr marL="63500" lvl="0" indent="-95250" algn="l" rtl="0">
              <a:lnSpc>
                <a:spcPct val="90000"/>
              </a:lnSpc>
              <a:spcBef>
                <a:spcPts val="1100"/>
              </a:spcBef>
              <a:spcAft>
                <a:spcPts val="0"/>
              </a:spcAft>
              <a:buSzPts val="1500"/>
              <a:buFont typeface="Noto Sans Symbols"/>
              <a:buChar char="⮚"/>
            </a:pPr>
            <a:r>
              <a:rPr lang="de-DE" dirty="0"/>
              <a:t> Grundlagen Kubernetes</a:t>
            </a:r>
          </a:p>
          <a:p>
            <a:pPr marL="63500" lvl="0" indent="-95250" algn="l" rtl="0">
              <a:lnSpc>
                <a:spcPct val="90000"/>
              </a:lnSpc>
              <a:spcBef>
                <a:spcPts val="1100"/>
              </a:spcBef>
              <a:spcAft>
                <a:spcPts val="0"/>
              </a:spcAft>
              <a:buSzPts val="1500"/>
              <a:buFont typeface="Noto Sans Symbols"/>
              <a:buChar char="⮚"/>
            </a:pPr>
            <a:r>
              <a:rPr lang="de-DE" dirty="0"/>
              <a:t> Kubernetes Komponenten</a:t>
            </a:r>
          </a:p>
          <a:p>
            <a:pPr marL="63500" lvl="0" indent="-95250" algn="l" rtl="0">
              <a:lnSpc>
                <a:spcPct val="90000"/>
              </a:lnSpc>
              <a:spcBef>
                <a:spcPts val="1100"/>
              </a:spcBef>
              <a:spcAft>
                <a:spcPts val="0"/>
              </a:spcAft>
              <a:buSzPts val="1500"/>
              <a:buFont typeface="Noto Sans Symbols"/>
              <a:buChar char="⮚"/>
            </a:pPr>
            <a:r>
              <a:rPr lang="de-DE" dirty="0"/>
              <a:t> Kubernetes in der Praxis</a:t>
            </a:r>
          </a:p>
          <a:p>
            <a:pPr marL="63500" lvl="0" indent="-95250" algn="l" rtl="0">
              <a:lnSpc>
                <a:spcPct val="90000"/>
              </a:lnSpc>
              <a:spcBef>
                <a:spcPts val="1100"/>
              </a:spcBef>
              <a:spcAft>
                <a:spcPts val="0"/>
              </a:spcAft>
              <a:buSzPts val="1500"/>
              <a:buFont typeface="Noto Sans Symbols"/>
              <a:buChar char="⮚"/>
            </a:pPr>
            <a:r>
              <a:rPr lang="de-DE" dirty="0"/>
              <a:t> Zusammenfassung</a:t>
            </a:r>
            <a:endParaRPr dirty="0"/>
          </a:p>
        </p:txBody>
      </p:sp>
      <p:sp>
        <p:nvSpPr>
          <p:cNvPr id="165" name="Google Shape;165;p27">
            <a:extLst>
              <a:ext uri="{FF2B5EF4-FFF2-40B4-BE49-F238E27FC236}">
                <a16:creationId xmlns:a16="http://schemas.microsoft.com/office/drawing/2014/main" id="{4C3C8A76-E9D7-4E19-D269-7DF5B6D9773F}"/>
              </a:ext>
            </a:extLst>
          </p:cNvPr>
          <p:cNvSpPr/>
          <p:nvPr/>
        </p:nvSpPr>
        <p:spPr>
          <a:xfrm>
            <a:off x="11" y="4750737"/>
            <a:ext cx="9144000" cy="501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6" name="Google Shape;166;p27">
            <a:extLst>
              <a:ext uri="{FF2B5EF4-FFF2-40B4-BE49-F238E27FC236}">
                <a16:creationId xmlns:a16="http://schemas.microsoft.com/office/drawing/2014/main" id="{E6C4D47B-25D0-FD3A-A555-9F663C2D2B39}"/>
              </a:ext>
            </a:extLst>
          </p:cNvPr>
          <p:cNvSpPr/>
          <p:nvPr/>
        </p:nvSpPr>
        <p:spPr>
          <a:xfrm>
            <a:off x="1" y="4800600"/>
            <a:ext cx="91440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7" name="Google Shape;167;p27">
            <a:extLst>
              <a:ext uri="{FF2B5EF4-FFF2-40B4-BE49-F238E27FC236}">
                <a16:creationId xmlns:a16="http://schemas.microsoft.com/office/drawing/2014/main" id="{45DF8CEF-FC95-026B-E1BD-6E81B12B78F2}"/>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168" name="Google Shape;168;p27">
            <a:extLst>
              <a:ext uri="{FF2B5EF4-FFF2-40B4-BE49-F238E27FC236}">
                <a16:creationId xmlns:a16="http://schemas.microsoft.com/office/drawing/2014/main" id="{79EC415E-1144-FF29-BCC0-1D10E15E198A}"/>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169" name="Google Shape;169;p27">
            <a:extLst>
              <a:ext uri="{FF2B5EF4-FFF2-40B4-BE49-F238E27FC236}">
                <a16:creationId xmlns:a16="http://schemas.microsoft.com/office/drawing/2014/main" id="{E7E0550B-60A6-7E27-A98A-B3151CFEC20C}"/>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de"/>
              <a:t>23</a:t>
            </a:fld>
            <a:endParaRPr/>
          </a:p>
        </p:txBody>
      </p:sp>
      <p:sp>
        <p:nvSpPr>
          <p:cNvPr id="2" name="Rechteck: abgerundete Ecken 1">
            <a:extLst>
              <a:ext uri="{FF2B5EF4-FFF2-40B4-BE49-F238E27FC236}">
                <a16:creationId xmlns:a16="http://schemas.microsoft.com/office/drawing/2014/main" id="{598A404C-C1CF-2833-ED86-85E131CE3DE4}"/>
              </a:ext>
            </a:extLst>
          </p:cNvPr>
          <p:cNvSpPr/>
          <p:nvPr/>
        </p:nvSpPr>
        <p:spPr>
          <a:xfrm>
            <a:off x="3630792" y="1651024"/>
            <a:ext cx="5259034" cy="397565"/>
          </a:xfrm>
          <a:prstGeom prst="round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de-DE"/>
          </a:p>
        </p:txBody>
      </p:sp>
      <p:pic>
        <p:nvPicPr>
          <p:cNvPr id="3" name="Picture 2">
            <a:extLst>
              <a:ext uri="{FF2B5EF4-FFF2-40B4-BE49-F238E27FC236}">
                <a16:creationId xmlns:a16="http://schemas.microsoft.com/office/drawing/2014/main" id="{F2740641-D729-9F31-EB24-701C60AFF378}"/>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40919440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F9400CA8-8B28-5336-0D0A-744B097E80B5}"/>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9F03477D-C62E-BFE7-F1AF-CFD3901680EA}"/>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dirty="0"/>
              <a:t>Herausforderungen</a:t>
            </a:r>
            <a:endParaRPr dirty="0"/>
          </a:p>
        </p:txBody>
      </p:sp>
      <p:pic>
        <p:nvPicPr>
          <p:cNvPr id="310" name="Google Shape;310;p41">
            <a:extLst>
              <a:ext uri="{FF2B5EF4-FFF2-40B4-BE49-F238E27FC236}">
                <a16:creationId xmlns:a16="http://schemas.microsoft.com/office/drawing/2014/main" id="{35D39A99-81C5-E1BC-A26F-53D2E632E6BD}"/>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4A7FFCC2-5639-B06B-6B92-F661FEBEDB7D}"/>
              </a:ext>
            </a:extLst>
          </p:cNvPr>
          <p:cNvSpPr txBox="1">
            <a:spLocks noGrp="1"/>
          </p:cNvSpPr>
          <p:nvPr>
            <p:ph type="body" idx="1"/>
          </p:nvPr>
        </p:nvSpPr>
        <p:spPr>
          <a:xfrm>
            <a:off x="822960" y="1968500"/>
            <a:ext cx="7543800" cy="2433200"/>
          </a:xfrm>
          <a:prstGeom prst="rect">
            <a:avLst/>
          </a:prstGeom>
          <a:noFill/>
          <a:ln>
            <a:noFill/>
          </a:ln>
        </p:spPr>
        <p:txBody>
          <a:bodyPr spcFirstLastPara="1" wrap="square" lIns="0" tIns="34275" rIns="0" bIns="34275" anchor="t" anchorCtr="0">
            <a:normAutofit/>
          </a:bodyPr>
          <a:lstStyle/>
          <a:p>
            <a:pPr marL="584200" indent="-342900">
              <a:spcBef>
                <a:spcPts val="600"/>
              </a:spcBef>
              <a:buClr>
                <a:schemeClr val="dk1"/>
              </a:buClr>
              <a:buSzPts val="1100"/>
              <a:buFont typeface="Arial" panose="020B0604020202020204" pitchFamily="34" charset="0"/>
              <a:buChar char="•"/>
            </a:pPr>
            <a:r>
              <a:rPr lang="de-DE" dirty="0"/>
              <a:t>Die Infrastruktur von Data-Pipelines und der Datenhaltung ist oftmals starken Schwankungen im Traffic ausgesetzt.</a:t>
            </a:r>
          </a:p>
          <a:p>
            <a:pPr marL="584200" indent="-342900">
              <a:spcBef>
                <a:spcPts val="600"/>
              </a:spcBef>
              <a:buClr>
                <a:schemeClr val="dk1"/>
              </a:buClr>
              <a:buSzPts val="1100"/>
              <a:buFont typeface="Arial" panose="020B0604020202020204" pitchFamily="34" charset="0"/>
              <a:buChar char="•"/>
            </a:pPr>
            <a:r>
              <a:rPr lang="de-DE" dirty="0"/>
              <a:t>An Wochenenden laufen Services im „Leerlauf“.</a:t>
            </a:r>
          </a:p>
          <a:p>
            <a:pPr marL="584200" indent="-342900">
              <a:spcBef>
                <a:spcPts val="600"/>
              </a:spcBef>
              <a:buClr>
                <a:schemeClr val="dk1"/>
              </a:buClr>
              <a:buSzPts val="1100"/>
              <a:buFont typeface="Arial" panose="020B0604020202020204" pitchFamily="34" charset="0"/>
              <a:buChar char="•"/>
            </a:pPr>
            <a:r>
              <a:rPr lang="de-DE" dirty="0"/>
              <a:t>Montag morgens werden Services mit Anfragen „überflutet“.</a:t>
            </a:r>
          </a:p>
          <a:p>
            <a:pPr marL="584200" indent="-342900">
              <a:spcBef>
                <a:spcPts val="600"/>
              </a:spcBef>
              <a:buClr>
                <a:schemeClr val="dk1"/>
              </a:buClr>
              <a:buSzPts val="1100"/>
              <a:buFont typeface="Arial" panose="020B0604020202020204" pitchFamily="34" charset="0"/>
              <a:buChar char="•"/>
            </a:pPr>
            <a:r>
              <a:rPr lang="de-DE" dirty="0"/>
              <a:t>Services im Leerlauf erzeugen Kosten, ohne einen wirtschaftlichen Nutzen zu erbringen.</a:t>
            </a:r>
          </a:p>
          <a:p>
            <a:pPr marL="584200" indent="-342900">
              <a:spcBef>
                <a:spcPts val="600"/>
              </a:spcBef>
              <a:buClr>
                <a:schemeClr val="dk1"/>
              </a:buClr>
              <a:buSzPts val="1100"/>
              <a:buFont typeface="Arial" panose="020B0604020202020204" pitchFamily="34" charset="0"/>
              <a:buChar char="•"/>
            </a:pPr>
            <a:r>
              <a:rPr lang="de-DE" dirty="0"/>
              <a:t>Überlastete Services bergen die Gefahr von Datenverlust oder wirtschaftlichem Schaden.</a:t>
            </a:r>
          </a:p>
        </p:txBody>
      </p:sp>
      <p:sp>
        <p:nvSpPr>
          <p:cNvPr id="312" name="Google Shape;312;p41">
            <a:extLst>
              <a:ext uri="{FF2B5EF4-FFF2-40B4-BE49-F238E27FC236}">
                <a16:creationId xmlns:a16="http://schemas.microsoft.com/office/drawing/2014/main" id="{84B294C5-6AF6-E129-AF42-EAC535A94422}"/>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24</a:t>
            </a:fld>
            <a:endParaRPr/>
          </a:p>
        </p:txBody>
      </p:sp>
      <p:sp>
        <p:nvSpPr>
          <p:cNvPr id="313" name="Google Shape;313;p41">
            <a:extLst>
              <a:ext uri="{FF2B5EF4-FFF2-40B4-BE49-F238E27FC236}">
                <a16:creationId xmlns:a16="http://schemas.microsoft.com/office/drawing/2014/main" id="{8FBE5F67-1836-3E76-2302-85A60722D184}"/>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C6EA2D84-1AB9-BC25-CD4A-F73D9767E89F}"/>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1D8E832B-BCF8-B58C-6581-DB0327C71BDF}"/>
              </a:ext>
            </a:extLst>
          </p:cNvPr>
          <p:cNvSpPr txBox="1"/>
          <p:nvPr/>
        </p:nvSpPr>
        <p:spPr>
          <a:xfrm>
            <a:off x="822958" y="1575100"/>
            <a:ext cx="3206750" cy="307777"/>
          </a:xfrm>
          <a:prstGeom prst="rect">
            <a:avLst/>
          </a:prstGeom>
          <a:noFill/>
        </p:spPr>
        <p:txBody>
          <a:bodyPr wrap="square" rtlCol="0">
            <a:spAutoFit/>
          </a:bodyPr>
          <a:lstStyle/>
          <a:p>
            <a:r>
              <a:rPr lang="de-DE" u="sng" dirty="0"/>
              <a:t>I. Traffic-Spikes und Leerlauf</a:t>
            </a:r>
          </a:p>
        </p:txBody>
      </p:sp>
      <p:pic>
        <p:nvPicPr>
          <p:cNvPr id="3" name="Picture 2">
            <a:extLst>
              <a:ext uri="{FF2B5EF4-FFF2-40B4-BE49-F238E27FC236}">
                <a16:creationId xmlns:a16="http://schemas.microsoft.com/office/drawing/2014/main" id="{8B720DFC-B58B-76A6-D996-2A9A99B5965C}"/>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40821895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DF1D2809-E597-0895-3DB2-4EEE7460A1FB}"/>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CAD1C366-073C-7149-561A-A69F0FECB02D}"/>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dirty="0"/>
              <a:t>Herausforderungen</a:t>
            </a:r>
            <a:endParaRPr dirty="0"/>
          </a:p>
        </p:txBody>
      </p:sp>
      <p:pic>
        <p:nvPicPr>
          <p:cNvPr id="310" name="Google Shape;310;p41">
            <a:extLst>
              <a:ext uri="{FF2B5EF4-FFF2-40B4-BE49-F238E27FC236}">
                <a16:creationId xmlns:a16="http://schemas.microsoft.com/office/drawing/2014/main" id="{85962045-1D3F-2F2A-DFEA-61274D06BE52}"/>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F8F437BA-C180-73DF-FBB2-396F1C68DBB6}"/>
              </a:ext>
            </a:extLst>
          </p:cNvPr>
          <p:cNvSpPr txBox="1">
            <a:spLocks noGrp="1"/>
          </p:cNvSpPr>
          <p:nvPr>
            <p:ph type="body" idx="1"/>
          </p:nvPr>
        </p:nvSpPr>
        <p:spPr>
          <a:xfrm>
            <a:off x="822960" y="1968500"/>
            <a:ext cx="7543800" cy="2433200"/>
          </a:xfrm>
          <a:prstGeom prst="rect">
            <a:avLst/>
          </a:prstGeom>
          <a:noFill/>
          <a:ln>
            <a:noFill/>
          </a:ln>
        </p:spPr>
        <p:txBody>
          <a:bodyPr spcFirstLastPara="1" wrap="square" lIns="0" tIns="34275" rIns="0" bIns="34275" anchor="t" anchorCtr="0">
            <a:normAutofit/>
          </a:bodyPr>
          <a:lstStyle/>
          <a:p>
            <a:pPr marL="527050" indent="-285750">
              <a:spcBef>
                <a:spcPts val="600"/>
              </a:spcBef>
              <a:buClr>
                <a:schemeClr val="dk1"/>
              </a:buClr>
              <a:buSzPts val="1100"/>
              <a:buFont typeface="Arial" panose="020B0604020202020204" pitchFamily="34" charset="0"/>
              <a:buChar char="•"/>
            </a:pPr>
            <a:r>
              <a:rPr lang="de-DE" dirty="0"/>
              <a:t>Infrastruktur für Datenverarbeitung und Datenhaltung kann über den Verlauf der Zeit komplex und unübersichtlich werden.</a:t>
            </a:r>
          </a:p>
          <a:p>
            <a:pPr marL="527050" indent="-285750">
              <a:spcBef>
                <a:spcPts val="600"/>
              </a:spcBef>
              <a:buClr>
                <a:schemeClr val="dk1"/>
              </a:buClr>
              <a:buSzPts val="1100"/>
              <a:buFont typeface="Arial" panose="020B0604020202020204" pitchFamily="34" charset="0"/>
              <a:buChar char="•"/>
            </a:pPr>
            <a:r>
              <a:rPr lang="de-DE" dirty="0"/>
              <a:t>Bereitstellen der Infrastruktur kostet immer mehr Zeit.</a:t>
            </a:r>
          </a:p>
          <a:p>
            <a:pPr marL="527050" indent="-285750">
              <a:spcBef>
                <a:spcPts val="600"/>
              </a:spcBef>
              <a:buClr>
                <a:schemeClr val="dk1"/>
              </a:buClr>
              <a:buSzPts val="1100"/>
              <a:buFont typeface="Arial" panose="020B0604020202020204" pitchFamily="34" charset="0"/>
              <a:buChar char="•"/>
            </a:pPr>
            <a:r>
              <a:rPr lang="de-DE" dirty="0"/>
              <a:t>Infrastruktur wird immer schwerer wartbar.</a:t>
            </a:r>
          </a:p>
          <a:p>
            <a:pPr marL="527050" indent="-285750">
              <a:spcBef>
                <a:spcPts val="600"/>
              </a:spcBef>
              <a:buClr>
                <a:schemeClr val="dk1"/>
              </a:buClr>
              <a:buSzPts val="1100"/>
              <a:buFont typeface="Arial" panose="020B0604020202020204" pitchFamily="34" charset="0"/>
              <a:buChar char="•"/>
            </a:pPr>
            <a:r>
              <a:rPr lang="de-DE" dirty="0"/>
              <a:t>Entwickler können leicht den Überblick über die Infrastruktur verlieren.</a:t>
            </a:r>
          </a:p>
          <a:p>
            <a:pPr marL="527050" indent="-285750">
              <a:spcBef>
                <a:spcPts val="600"/>
              </a:spcBef>
              <a:buClr>
                <a:schemeClr val="dk1"/>
              </a:buClr>
              <a:buSzPts val="1100"/>
              <a:buFont typeface="Arial" panose="020B0604020202020204" pitchFamily="34" charset="0"/>
              <a:buChar char="•"/>
            </a:pPr>
            <a:endParaRPr lang="de-DE" dirty="0"/>
          </a:p>
        </p:txBody>
      </p:sp>
      <p:sp>
        <p:nvSpPr>
          <p:cNvPr id="312" name="Google Shape;312;p41">
            <a:extLst>
              <a:ext uri="{FF2B5EF4-FFF2-40B4-BE49-F238E27FC236}">
                <a16:creationId xmlns:a16="http://schemas.microsoft.com/office/drawing/2014/main" id="{FFEA6A51-E7E3-1F43-75A6-66E6E15C3860}"/>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25</a:t>
            </a:fld>
            <a:endParaRPr/>
          </a:p>
        </p:txBody>
      </p:sp>
      <p:sp>
        <p:nvSpPr>
          <p:cNvPr id="313" name="Google Shape;313;p41">
            <a:extLst>
              <a:ext uri="{FF2B5EF4-FFF2-40B4-BE49-F238E27FC236}">
                <a16:creationId xmlns:a16="http://schemas.microsoft.com/office/drawing/2014/main" id="{5CEAFBFE-BD16-66D1-B48E-085B1D16EA08}"/>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1EFDCCA6-D9B8-8158-AE5B-AED50126DE86}"/>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DF6E68EE-F9B6-ECC6-BFE8-33E12CA41DC5}"/>
              </a:ext>
            </a:extLst>
          </p:cNvPr>
          <p:cNvSpPr txBox="1"/>
          <p:nvPr/>
        </p:nvSpPr>
        <p:spPr>
          <a:xfrm>
            <a:off x="822958" y="1575100"/>
            <a:ext cx="3206750" cy="307777"/>
          </a:xfrm>
          <a:prstGeom prst="rect">
            <a:avLst/>
          </a:prstGeom>
          <a:noFill/>
        </p:spPr>
        <p:txBody>
          <a:bodyPr wrap="square" rtlCol="0">
            <a:spAutoFit/>
          </a:bodyPr>
          <a:lstStyle/>
          <a:p>
            <a:r>
              <a:rPr lang="de-DE" u="sng" dirty="0"/>
              <a:t>II. Komplexe Infrastruktur</a:t>
            </a:r>
          </a:p>
        </p:txBody>
      </p:sp>
      <p:pic>
        <p:nvPicPr>
          <p:cNvPr id="3" name="Picture 2">
            <a:extLst>
              <a:ext uri="{FF2B5EF4-FFF2-40B4-BE49-F238E27FC236}">
                <a16:creationId xmlns:a16="http://schemas.microsoft.com/office/drawing/2014/main" id="{E5E48A71-6EA0-4E6B-9662-F11E63E5D2C0}"/>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32663666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96D7148E-4F96-3C40-3C49-800C84436517}"/>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94689741-4A56-4399-1138-151666C67EA7}"/>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dirty="0"/>
              <a:t>Herausforderungen</a:t>
            </a:r>
            <a:endParaRPr dirty="0"/>
          </a:p>
        </p:txBody>
      </p:sp>
      <p:pic>
        <p:nvPicPr>
          <p:cNvPr id="310" name="Google Shape;310;p41">
            <a:extLst>
              <a:ext uri="{FF2B5EF4-FFF2-40B4-BE49-F238E27FC236}">
                <a16:creationId xmlns:a16="http://schemas.microsoft.com/office/drawing/2014/main" id="{072FDE25-84CB-A6C2-347C-BE80F2FB97CF}"/>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BF6FDB66-948A-9B13-A531-606F9F7DA637}"/>
              </a:ext>
            </a:extLst>
          </p:cNvPr>
          <p:cNvSpPr txBox="1">
            <a:spLocks noGrp="1"/>
          </p:cNvSpPr>
          <p:nvPr>
            <p:ph type="body" idx="1"/>
          </p:nvPr>
        </p:nvSpPr>
        <p:spPr>
          <a:xfrm>
            <a:off x="822960" y="1968500"/>
            <a:ext cx="7543800" cy="2433200"/>
          </a:xfrm>
          <a:prstGeom prst="rect">
            <a:avLst/>
          </a:prstGeom>
          <a:noFill/>
          <a:ln>
            <a:noFill/>
          </a:ln>
        </p:spPr>
        <p:txBody>
          <a:bodyPr spcFirstLastPara="1" wrap="square" lIns="0" tIns="34275" rIns="0" bIns="34275" anchor="t" anchorCtr="0">
            <a:normAutofit/>
          </a:bodyPr>
          <a:lstStyle/>
          <a:p>
            <a:pPr marL="527050" indent="-285750">
              <a:spcBef>
                <a:spcPts val="600"/>
              </a:spcBef>
              <a:buClr>
                <a:schemeClr val="dk1"/>
              </a:buClr>
              <a:buSzPts val="1100"/>
              <a:buFont typeface="Arial" panose="020B0604020202020204" pitchFamily="34" charset="0"/>
              <a:buChar char="•"/>
            </a:pPr>
            <a:r>
              <a:rPr lang="de-DE" dirty="0"/>
              <a:t>Kopien (Replikate) bestehender Infrastruktur müssen einfach und ohne großen Zeitaufwand erstellbar sein.</a:t>
            </a:r>
          </a:p>
          <a:p>
            <a:pPr marL="527050" indent="-285750">
              <a:spcBef>
                <a:spcPts val="600"/>
              </a:spcBef>
              <a:buClr>
                <a:schemeClr val="dk1"/>
              </a:buClr>
              <a:buSzPts val="1100"/>
              <a:buFont typeface="Arial" panose="020B0604020202020204" pitchFamily="34" charset="0"/>
              <a:buChar char="•"/>
            </a:pPr>
            <a:r>
              <a:rPr lang="de-DE" dirty="0"/>
              <a:t>Dies erlaubt es, Backup-Systeme zu erstellen, oder Kopien bewährter Infrastruktur bei verschiedenen Kunden zu deployen.</a:t>
            </a:r>
          </a:p>
        </p:txBody>
      </p:sp>
      <p:sp>
        <p:nvSpPr>
          <p:cNvPr id="312" name="Google Shape;312;p41">
            <a:extLst>
              <a:ext uri="{FF2B5EF4-FFF2-40B4-BE49-F238E27FC236}">
                <a16:creationId xmlns:a16="http://schemas.microsoft.com/office/drawing/2014/main" id="{59888523-CA79-87C8-2F04-915EE2070D16}"/>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26</a:t>
            </a:fld>
            <a:endParaRPr/>
          </a:p>
        </p:txBody>
      </p:sp>
      <p:sp>
        <p:nvSpPr>
          <p:cNvPr id="313" name="Google Shape;313;p41">
            <a:extLst>
              <a:ext uri="{FF2B5EF4-FFF2-40B4-BE49-F238E27FC236}">
                <a16:creationId xmlns:a16="http://schemas.microsoft.com/office/drawing/2014/main" id="{509A2DDF-133D-E371-98E6-3FB1E8748D15}"/>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43C64217-9D30-CA1E-DBC2-4567E91841A9}"/>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35153A85-27CF-4738-D493-D455BB113DBE}"/>
              </a:ext>
            </a:extLst>
          </p:cNvPr>
          <p:cNvSpPr txBox="1"/>
          <p:nvPr/>
        </p:nvSpPr>
        <p:spPr>
          <a:xfrm>
            <a:off x="822958" y="1575100"/>
            <a:ext cx="3206750" cy="307777"/>
          </a:xfrm>
          <a:prstGeom prst="rect">
            <a:avLst/>
          </a:prstGeom>
          <a:noFill/>
        </p:spPr>
        <p:txBody>
          <a:bodyPr wrap="square" rtlCol="0">
            <a:spAutoFit/>
          </a:bodyPr>
          <a:lstStyle/>
          <a:p>
            <a:r>
              <a:rPr lang="de-DE" u="sng" dirty="0"/>
              <a:t>III. Replizierbare Infrastruktur</a:t>
            </a:r>
          </a:p>
        </p:txBody>
      </p:sp>
      <p:pic>
        <p:nvPicPr>
          <p:cNvPr id="3" name="Picture 2">
            <a:extLst>
              <a:ext uri="{FF2B5EF4-FFF2-40B4-BE49-F238E27FC236}">
                <a16:creationId xmlns:a16="http://schemas.microsoft.com/office/drawing/2014/main" id="{9E2855E8-2B1C-D2E6-5D57-D1B23D66C9A3}"/>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9065522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5881EE37-604C-B9BA-4E50-119CF10D9690}"/>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09D7C75F-B06E-6AD1-4078-D4B4EC6FF766}"/>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dirty="0"/>
              <a:t>Herausforderungen</a:t>
            </a:r>
            <a:endParaRPr dirty="0"/>
          </a:p>
        </p:txBody>
      </p:sp>
      <p:pic>
        <p:nvPicPr>
          <p:cNvPr id="310" name="Google Shape;310;p41">
            <a:extLst>
              <a:ext uri="{FF2B5EF4-FFF2-40B4-BE49-F238E27FC236}">
                <a16:creationId xmlns:a16="http://schemas.microsoft.com/office/drawing/2014/main" id="{4FBB5E11-A394-469C-307D-2B59ED17EC6B}"/>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C5D8DD48-E1C0-540D-0A8E-8EF708AE18F0}"/>
              </a:ext>
            </a:extLst>
          </p:cNvPr>
          <p:cNvSpPr txBox="1">
            <a:spLocks noGrp="1"/>
          </p:cNvSpPr>
          <p:nvPr>
            <p:ph type="body" idx="1"/>
          </p:nvPr>
        </p:nvSpPr>
        <p:spPr>
          <a:xfrm>
            <a:off x="822960" y="1968500"/>
            <a:ext cx="7543800" cy="2433200"/>
          </a:xfrm>
          <a:prstGeom prst="rect">
            <a:avLst/>
          </a:prstGeom>
          <a:noFill/>
          <a:ln>
            <a:noFill/>
          </a:ln>
        </p:spPr>
        <p:txBody>
          <a:bodyPr spcFirstLastPara="1" wrap="square" lIns="0" tIns="34275" rIns="0" bIns="34275" anchor="t" anchorCtr="0">
            <a:normAutofit/>
          </a:bodyPr>
          <a:lstStyle/>
          <a:p>
            <a:pPr marL="527050" indent="-285750">
              <a:spcBef>
                <a:spcPts val="600"/>
              </a:spcBef>
              <a:buClr>
                <a:schemeClr val="dk1"/>
              </a:buClr>
              <a:buSzPts val="1100"/>
              <a:buFont typeface="Arial" panose="020B0604020202020204" pitchFamily="34" charset="0"/>
              <a:buChar char="•"/>
            </a:pPr>
            <a:r>
              <a:rPr lang="de-DE" dirty="0"/>
              <a:t>Im Betrieb muss eine hohe Verfügbarkeit der Services garantiert werden.</a:t>
            </a:r>
          </a:p>
          <a:p>
            <a:pPr marL="527050" indent="-285750">
              <a:spcBef>
                <a:spcPts val="600"/>
              </a:spcBef>
              <a:buClr>
                <a:schemeClr val="dk1"/>
              </a:buClr>
              <a:buSzPts val="1100"/>
              <a:buFont typeface="Arial" panose="020B0604020202020204" pitchFamily="34" charset="0"/>
              <a:buChar char="•"/>
            </a:pPr>
            <a:r>
              <a:rPr lang="de-DE" dirty="0"/>
              <a:t>Ausfälle können zum Verlust von Daten oder finanziellen Verlusten führen.</a:t>
            </a:r>
          </a:p>
          <a:p>
            <a:pPr marL="527050" indent="-285750">
              <a:spcBef>
                <a:spcPts val="600"/>
              </a:spcBef>
              <a:buClr>
                <a:schemeClr val="dk1"/>
              </a:buClr>
              <a:buSzPts val="1100"/>
              <a:buFont typeface="Arial" panose="020B0604020202020204" pitchFamily="34" charset="0"/>
              <a:buChar char="•"/>
            </a:pPr>
            <a:r>
              <a:rPr lang="de-DE" dirty="0"/>
              <a:t>Ausfälle einzelner Services müssen abgefangen werden.</a:t>
            </a:r>
          </a:p>
          <a:p>
            <a:pPr marL="527050" indent="-285750">
              <a:spcBef>
                <a:spcPts val="600"/>
              </a:spcBef>
              <a:buClr>
                <a:schemeClr val="dk1"/>
              </a:buClr>
              <a:buSzPts val="1100"/>
              <a:buFont typeface="Arial" panose="020B0604020202020204" pitchFamily="34" charset="0"/>
              <a:buChar char="•"/>
            </a:pPr>
            <a:endParaRPr lang="de-DE" dirty="0"/>
          </a:p>
        </p:txBody>
      </p:sp>
      <p:sp>
        <p:nvSpPr>
          <p:cNvPr id="312" name="Google Shape;312;p41">
            <a:extLst>
              <a:ext uri="{FF2B5EF4-FFF2-40B4-BE49-F238E27FC236}">
                <a16:creationId xmlns:a16="http://schemas.microsoft.com/office/drawing/2014/main" id="{E0908E70-5762-11C9-D00B-2124931E0B60}"/>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27</a:t>
            </a:fld>
            <a:endParaRPr/>
          </a:p>
        </p:txBody>
      </p:sp>
      <p:sp>
        <p:nvSpPr>
          <p:cNvPr id="313" name="Google Shape;313;p41">
            <a:extLst>
              <a:ext uri="{FF2B5EF4-FFF2-40B4-BE49-F238E27FC236}">
                <a16:creationId xmlns:a16="http://schemas.microsoft.com/office/drawing/2014/main" id="{8CF45D81-37B5-20AC-427F-A6F8FC86F8C7}"/>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BB84C51D-1A7B-8DE6-6FFD-D135166FFD7C}"/>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7A19D3A6-E2B4-D18E-F962-A060F0C863A6}"/>
              </a:ext>
            </a:extLst>
          </p:cNvPr>
          <p:cNvSpPr txBox="1"/>
          <p:nvPr/>
        </p:nvSpPr>
        <p:spPr>
          <a:xfrm>
            <a:off x="822958" y="1575100"/>
            <a:ext cx="3206750" cy="307777"/>
          </a:xfrm>
          <a:prstGeom prst="rect">
            <a:avLst/>
          </a:prstGeom>
          <a:noFill/>
        </p:spPr>
        <p:txBody>
          <a:bodyPr wrap="square" rtlCol="0">
            <a:spAutoFit/>
          </a:bodyPr>
          <a:lstStyle/>
          <a:p>
            <a:r>
              <a:rPr lang="de-DE" u="sng" dirty="0"/>
              <a:t>IV. Hohe Verfügbarkeit von Services</a:t>
            </a:r>
          </a:p>
        </p:txBody>
      </p:sp>
      <p:pic>
        <p:nvPicPr>
          <p:cNvPr id="3" name="Picture 2">
            <a:extLst>
              <a:ext uri="{FF2B5EF4-FFF2-40B4-BE49-F238E27FC236}">
                <a16:creationId xmlns:a16="http://schemas.microsoft.com/office/drawing/2014/main" id="{5D07ABBA-87B2-AE2D-5D6C-DEFE5372F34D}"/>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3741350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a:extLst>
            <a:ext uri="{FF2B5EF4-FFF2-40B4-BE49-F238E27FC236}">
              <a16:creationId xmlns:a16="http://schemas.microsoft.com/office/drawing/2014/main" id="{E4C7A1F6-6C1E-9CF5-3E4B-68606F4BD2BF}"/>
            </a:ext>
          </a:extLst>
        </p:cNvPr>
        <p:cNvGrpSpPr/>
        <p:nvPr/>
      </p:nvGrpSpPr>
      <p:grpSpPr>
        <a:xfrm>
          <a:off x="0" y="0"/>
          <a:ext cx="0" cy="0"/>
          <a:chOff x="0" y="0"/>
          <a:chExt cx="0" cy="0"/>
        </a:xfrm>
      </p:grpSpPr>
      <p:sp>
        <p:nvSpPr>
          <p:cNvPr id="160" name="Google Shape;160;p27">
            <a:extLst>
              <a:ext uri="{FF2B5EF4-FFF2-40B4-BE49-F238E27FC236}">
                <a16:creationId xmlns:a16="http://schemas.microsoft.com/office/drawing/2014/main" id="{4D40B36B-4B90-909D-AC50-BDA306E58EFA}"/>
              </a:ext>
            </a:extLst>
          </p:cNvPr>
          <p:cNvSpPr/>
          <p:nvPr/>
        </p:nvSpPr>
        <p:spPr>
          <a:xfrm>
            <a:off x="0" y="0"/>
            <a:ext cx="9144000" cy="47508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chemeClr val="lt1"/>
              </a:solidFill>
              <a:latin typeface="Calibri"/>
              <a:ea typeface="Calibri"/>
              <a:cs typeface="Calibri"/>
              <a:sym typeface="Calibri"/>
            </a:endParaRPr>
          </a:p>
        </p:txBody>
      </p:sp>
      <p:sp>
        <p:nvSpPr>
          <p:cNvPr id="161" name="Google Shape;161;p27">
            <a:extLst>
              <a:ext uri="{FF2B5EF4-FFF2-40B4-BE49-F238E27FC236}">
                <a16:creationId xmlns:a16="http://schemas.microsoft.com/office/drawing/2014/main" id="{95D24654-235C-A55F-7DA5-BD01ADF6342C}"/>
              </a:ext>
            </a:extLst>
          </p:cNvPr>
          <p:cNvSpPr txBox="1">
            <a:spLocks noGrp="1"/>
          </p:cNvSpPr>
          <p:nvPr>
            <p:ph type="title"/>
          </p:nvPr>
        </p:nvSpPr>
        <p:spPr>
          <a:xfrm>
            <a:off x="3858509" y="476210"/>
            <a:ext cx="48036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Kubernetes</a:t>
            </a:r>
            <a:endParaRPr dirty="0"/>
          </a:p>
        </p:txBody>
      </p:sp>
      <p:pic>
        <p:nvPicPr>
          <p:cNvPr id="162" name="Google Shape;162;p27">
            <a:extLst>
              <a:ext uri="{FF2B5EF4-FFF2-40B4-BE49-F238E27FC236}">
                <a16:creationId xmlns:a16="http://schemas.microsoft.com/office/drawing/2014/main" id="{18002181-D7AE-365B-60C2-A87D97A49AC9}"/>
              </a:ext>
            </a:extLst>
          </p:cNvPr>
          <p:cNvPicPr preferRelativeResize="0"/>
          <p:nvPr/>
        </p:nvPicPr>
        <p:blipFill rotWithShape="1">
          <a:blip r:embed="rId3">
            <a:alphaModFix/>
          </a:blip>
          <a:srcRect l="66729"/>
          <a:stretch/>
        </p:blipFill>
        <p:spPr>
          <a:xfrm>
            <a:off x="1010107" y="435824"/>
            <a:ext cx="1946010" cy="1857102"/>
          </a:xfrm>
          <a:prstGeom prst="rect">
            <a:avLst/>
          </a:prstGeom>
          <a:noFill/>
          <a:ln>
            <a:noFill/>
          </a:ln>
        </p:spPr>
      </p:pic>
      <p:cxnSp>
        <p:nvCxnSpPr>
          <p:cNvPr id="163" name="Google Shape;163;p27">
            <a:extLst>
              <a:ext uri="{FF2B5EF4-FFF2-40B4-BE49-F238E27FC236}">
                <a16:creationId xmlns:a16="http://schemas.microsoft.com/office/drawing/2014/main" id="{71F811F8-B084-1E47-EA50-FC94D9091FD2}"/>
              </a:ext>
            </a:extLst>
          </p:cNvPr>
          <p:cNvCxnSpPr/>
          <p:nvPr/>
        </p:nvCxnSpPr>
        <p:spPr>
          <a:xfrm>
            <a:off x="3885935" y="1564641"/>
            <a:ext cx="4389000" cy="0"/>
          </a:xfrm>
          <a:prstGeom prst="straightConnector1">
            <a:avLst/>
          </a:prstGeom>
          <a:noFill/>
          <a:ln w="9525" cap="flat" cmpd="sng">
            <a:solidFill>
              <a:srgbClr val="7F7F7F">
                <a:alpha val="89800"/>
              </a:srgbClr>
            </a:solidFill>
            <a:prstDash val="solid"/>
            <a:round/>
            <a:headEnd type="none" w="sm" len="sm"/>
            <a:tailEnd type="none" w="sm" len="sm"/>
          </a:ln>
        </p:spPr>
      </p:cxnSp>
      <p:sp>
        <p:nvSpPr>
          <p:cNvPr id="164" name="Google Shape;164;p27">
            <a:extLst>
              <a:ext uri="{FF2B5EF4-FFF2-40B4-BE49-F238E27FC236}">
                <a16:creationId xmlns:a16="http://schemas.microsoft.com/office/drawing/2014/main" id="{88732283-55EC-928C-4AEA-6351CD186A84}"/>
              </a:ext>
            </a:extLst>
          </p:cNvPr>
          <p:cNvSpPr txBox="1">
            <a:spLocks noGrp="1"/>
          </p:cNvSpPr>
          <p:nvPr>
            <p:ph type="body" idx="1"/>
          </p:nvPr>
        </p:nvSpPr>
        <p:spPr>
          <a:xfrm>
            <a:off x="3858509" y="1649186"/>
            <a:ext cx="4803600" cy="2752800"/>
          </a:xfrm>
          <a:prstGeom prst="rect">
            <a:avLst/>
          </a:prstGeom>
          <a:noFill/>
          <a:ln>
            <a:noFill/>
          </a:ln>
        </p:spPr>
        <p:txBody>
          <a:bodyPr spcFirstLastPara="1" wrap="square" lIns="0" tIns="34275" rIns="0" bIns="34275" anchor="t" anchorCtr="0">
            <a:normAutofit lnSpcReduction="10000"/>
          </a:bodyPr>
          <a:lstStyle/>
          <a:p>
            <a:pPr marL="63500" lvl="0" indent="-95250" algn="l" rtl="0">
              <a:lnSpc>
                <a:spcPct val="90000"/>
              </a:lnSpc>
              <a:spcBef>
                <a:spcPts val="1100"/>
              </a:spcBef>
              <a:spcAft>
                <a:spcPts val="0"/>
              </a:spcAft>
              <a:buSzPts val="1500"/>
              <a:buFont typeface="Noto Sans Symbols"/>
              <a:buChar char="⮚"/>
            </a:pPr>
            <a:r>
              <a:rPr lang="de-DE" dirty="0"/>
              <a:t> Herausforderungen</a:t>
            </a:r>
          </a:p>
          <a:p>
            <a:pPr marL="63500" lvl="0" indent="-95250" algn="l" rtl="0">
              <a:lnSpc>
                <a:spcPct val="90000"/>
              </a:lnSpc>
              <a:spcBef>
                <a:spcPts val="1100"/>
              </a:spcBef>
              <a:spcAft>
                <a:spcPts val="0"/>
              </a:spcAft>
              <a:buSzPts val="1500"/>
              <a:buFont typeface="Noto Sans Symbols"/>
              <a:buChar char="⮚"/>
            </a:pPr>
            <a:r>
              <a:rPr lang="de-DE" dirty="0"/>
              <a:t> Kubernetes </a:t>
            </a:r>
            <a:r>
              <a:rPr lang="de-DE" dirty="0" err="1"/>
              <a:t>to</a:t>
            </a:r>
            <a:r>
              <a:rPr lang="de-DE" dirty="0"/>
              <a:t> </a:t>
            </a:r>
            <a:r>
              <a:rPr lang="de-DE" dirty="0" err="1"/>
              <a:t>the</a:t>
            </a:r>
            <a:r>
              <a:rPr lang="de-DE" dirty="0"/>
              <a:t> </a:t>
            </a:r>
            <a:r>
              <a:rPr lang="de-DE" dirty="0" err="1"/>
              <a:t>rescue</a:t>
            </a:r>
            <a:r>
              <a:rPr lang="de-DE" dirty="0"/>
              <a:t>!</a:t>
            </a:r>
          </a:p>
          <a:p>
            <a:pPr marL="63500" lvl="0" indent="-95250" algn="l" rtl="0">
              <a:lnSpc>
                <a:spcPct val="90000"/>
              </a:lnSpc>
              <a:spcBef>
                <a:spcPts val="1100"/>
              </a:spcBef>
              <a:spcAft>
                <a:spcPts val="0"/>
              </a:spcAft>
              <a:buSzPts val="1500"/>
              <a:buFont typeface="Noto Sans Symbols"/>
              <a:buChar char="⮚"/>
            </a:pPr>
            <a:r>
              <a:rPr lang="de-DE" dirty="0"/>
              <a:t> Was ist Kubernetes? </a:t>
            </a:r>
          </a:p>
          <a:p>
            <a:pPr marL="63500" lvl="0" indent="-95250" algn="l" rtl="0">
              <a:lnSpc>
                <a:spcPct val="90000"/>
              </a:lnSpc>
              <a:spcBef>
                <a:spcPts val="1100"/>
              </a:spcBef>
              <a:spcAft>
                <a:spcPts val="0"/>
              </a:spcAft>
              <a:buSzPts val="1500"/>
              <a:buFont typeface="Noto Sans Symbols"/>
              <a:buChar char="⮚"/>
            </a:pPr>
            <a:r>
              <a:rPr lang="de-DE" dirty="0"/>
              <a:t> Was bietet Kubernetes?</a:t>
            </a:r>
          </a:p>
          <a:p>
            <a:pPr marL="63500" lvl="0" indent="-95250" algn="l" rtl="0">
              <a:lnSpc>
                <a:spcPct val="90000"/>
              </a:lnSpc>
              <a:spcBef>
                <a:spcPts val="1100"/>
              </a:spcBef>
              <a:spcAft>
                <a:spcPts val="0"/>
              </a:spcAft>
              <a:buSzPts val="1500"/>
              <a:buFont typeface="Noto Sans Symbols"/>
              <a:buChar char="⮚"/>
            </a:pPr>
            <a:r>
              <a:rPr lang="de-DE" dirty="0"/>
              <a:t> Grundlagen Kubernetes</a:t>
            </a:r>
          </a:p>
          <a:p>
            <a:pPr marL="63500" lvl="0" indent="-95250" algn="l" rtl="0">
              <a:lnSpc>
                <a:spcPct val="90000"/>
              </a:lnSpc>
              <a:spcBef>
                <a:spcPts val="1100"/>
              </a:spcBef>
              <a:spcAft>
                <a:spcPts val="0"/>
              </a:spcAft>
              <a:buSzPts val="1500"/>
              <a:buFont typeface="Noto Sans Symbols"/>
              <a:buChar char="⮚"/>
            </a:pPr>
            <a:r>
              <a:rPr lang="de-DE" dirty="0"/>
              <a:t> Kubernetes Komponenten</a:t>
            </a:r>
          </a:p>
          <a:p>
            <a:pPr marL="63500" lvl="0" indent="-95250" algn="l" rtl="0">
              <a:lnSpc>
                <a:spcPct val="90000"/>
              </a:lnSpc>
              <a:spcBef>
                <a:spcPts val="1100"/>
              </a:spcBef>
              <a:spcAft>
                <a:spcPts val="0"/>
              </a:spcAft>
              <a:buSzPts val="1500"/>
              <a:buFont typeface="Noto Sans Symbols"/>
              <a:buChar char="⮚"/>
            </a:pPr>
            <a:r>
              <a:rPr lang="de-DE" dirty="0"/>
              <a:t> Kubernetes in der Praxis</a:t>
            </a:r>
          </a:p>
          <a:p>
            <a:pPr marL="63500" lvl="0" indent="-95250" algn="l" rtl="0">
              <a:lnSpc>
                <a:spcPct val="90000"/>
              </a:lnSpc>
              <a:spcBef>
                <a:spcPts val="1100"/>
              </a:spcBef>
              <a:spcAft>
                <a:spcPts val="0"/>
              </a:spcAft>
              <a:buSzPts val="1500"/>
              <a:buFont typeface="Noto Sans Symbols"/>
              <a:buChar char="⮚"/>
            </a:pPr>
            <a:r>
              <a:rPr lang="de-DE" dirty="0"/>
              <a:t> Zusammenfassung</a:t>
            </a:r>
            <a:endParaRPr dirty="0"/>
          </a:p>
        </p:txBody>
      </p:sp>
      <p:sp>
        <p:nvSpPr>
          <p:cNvPr id="165" name="Google Shape;165;p27">
            <a:extLst>
              <a:ext uri="{FF2B5EF4-FFF2-40B4-BE49-F238E27FC236}">
                <a16:creationId xmlns:a16="http://schemas.microsoft.com/office/drawing/2014/main" id="{E4F05CA4-698F-451B-811C-8C529A18D688}"/>
              </a:ext>
            </a:extLst>
          </p:cNvPr>
          <p:cNvSpPr/>
          <p:nvPr/>
        </p:nvSpPr>
        <p:spPr>
          <a:xfrm>
            <a:off x="11" y="4750737"/>
            <a:ext cx="9144000" cy="501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6" name="Google Shape;166;p27">
            <a:extLst>
              <a:ext uri="{FF2B5EF4-FFF2-40B4-BE49-F238E27FC236}">
                <a16:creationId xmlns:a16="http://schemas.microsoft.com/office/drawing/2014/main" id="{33DEA072-184A-4B5C-900E-D93C620F50ED}"/>
              </a:ext>
            </a:extLst>
          </p:cNvPr>
          <p:cNvSpPr/>
          <p:nvPr/>
        </p:nvSpPr>
        <p:spPr>
          <a:xfrm>
            <a:off x="1" y="4800600"/>
            <a:ext cx="91440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7" name="Google Shape;167;p27">
            <a:extLst>
              <a:ext uri="{FF2B5EF4-FFF2-40B4-BE49-F238E27FC236}">
                <a16:creationId xmlns:a16="http://schemas.microsoft.com/office/drawing/2014/main" id="{60EE8E3C-99BB-E7DF-0D4A-9196FBE650FD}"/>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168" name="Google Shape;168;p27">
            <a:extLst>
              <a:ext uri="{FF2B5EF4-FFF2-40B4-BE49-F238E27FC236}">
                <a16:creationId xmlns:a16="http://schemas.microsoft.com/office/drawing/2014/main" id="{3B2D5792-B94D-0A8D-5915-F4DAE4FF90AB}"/>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169" name="Google Shape;169;p27">
            <a:extLst>
              <a:ext uri="{FF2B5EF4-FFF2-40B4-BE49-F238E27FC236}">
                <a16:creationId xmlns:a16="http://schemas.microsoft.com/office/drawing/2014/main" id="{3D51135F-F75B-59E8-2238-40E678D4AE50}"/>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de"/>
              <a:t>28</a:t>
            </a:fld>
            <a:endParaRPr/>
          </a:p>
        </p:txBody>
      </p:sp>
      <p:sp>
        <p:nvSpPr>
          <p:cNvPr id="2" name="Rechteck: abgerundete Ecken 1">
            <a:extLst>
              <a:ext uri="{FF2B5EF4-FFF2-40B4-BE49-F238E27FC236}">
                <a16:creationId xmlns:a16="http://schemas.microsoft.com/office/drawing/2014/main" id="{6EEB675A-70F6-137A-912B-80A5ABCC29C2}"/>
              </a:ext>
            </a:extLst>
          </p:cNvPr>
          <p:cNvSpPr/>
          <p:nvPr/>
        </p:nvSpPr>
        <p:spPr>
          <a:xfrm>
            <a:off x="3630792" y="2040520"/>
            <a:ext cx="5259034" cy="397565"/>
          </a:xfrm>
          <a:prstGeom prst="round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de-DE"/>
          </a:p>
        </p:txBody>
      </p:sp>
      <p:pic>
        <p:nvPicPr>
          <p:cNvPr id="3" name="Picture 2">
            <a:extLst>
              <a:ext uri="{FF2B5EF4-FFF2-40B4-BE49-F238E27FC236}">
                <a16:creationId xmlns:a16="http://schemas.microsoft.com/office/drawing/2014/main" id="{F31B94E0-0ACF-CEE6-A5F7-51AAB255A66E}"/>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40091156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91D0B88D-8830-9F7B-2549-09F05A136164}"/>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F0EB81AF-B87D-7811-A9A1-10DF669FAA4D}"/>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Kubernetes </a:t>
            </a:r>
            <a:r>
              <a:rPr lang="de-DE" dirty="0" err="1"/>
              <a:t>to</a:t>
            </a:r>
            <a:r>
              <a:rPr lang="de-DE" dirty="0"/>
              <a:t> </a:t>
            </a:r>
            <a:r>
              <a:rPr lang="de-DE" dirty="0" err="1"/>
              <a:t>the</a:t>
            </a:r>
            <a:r>
              <a:rPr lang="de-DE" dirty="0"/>
              <a:t> </a:t>
            </a:r>
            <a:r>
              <a:rPr lang="de-DE" dirty="0" err="1"/>
              <a:t>rescue</a:t>
            </a:r>
            <a:r>
              <a:rPr lang="de-DE" dirty="0"/>
              <a:t>!</a:t>
            </a:r>
            <a:endParaRPr dirty="0"/>
          </a:p>
        </p:txBody>
      </p:sp>
      <p:pic>
        <p:nvPicPr>
          <p:cNvPr id="310" name="Google Shape;310;p41">
            <a:extLst>
              <a:ext uri="{FF2B5EF4-FFF2-40B4-BE49-F238E27FC236}">
                <a16:creationId xmlns:a16="http://schemas.microsoft.com/office/drawing/2014/main" id="{0400A28D-FE99-B4F8-B80E-D1BFF0CFD361}"/>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C088580C-F59D-118C-792A-12ED77AD9D6D}"/>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41300" lvl="0" indent="0" algn="l" rtl="0">
              <a:spcBef>
                <a:spcPts val="600"/>
              </a:spcBef>
              <a:spcAft>
                <a:spcPts val="0"/>
              </a:spcAft>
              <a:buClr>
                <a:schemeClr val="dk1"/>
              </a:buClr>
              <a:buSzPts val="1100"/>
              <a:buNone/>
            </a:pPr>
            <a:endParaRPr lang="de-DE" sz="1400" dirty="0"/>
          </a:p>
        </p:txBody>
      </p:sp>
      <p:sp>
        <p:nvSpPr>
          <p:cNvPr id="312" name="Google Shape;312;p41">
            <a:extLst>
              <a:ext uri="{FF2B5EF4-FFF2-40B4-BE49-F238E27FC236}">
                <a16:creationId xmlns:a16="http://schemas.microsoft.com/office/drawing/2014/main" id="{8FF91A76-C4FF-5C24-3219-B23987FA8B26}"/>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29</a:t>
            </a:fld>
            <a:endParaRPr/>
          </a:p>
        </p:txBody>
      </p:sp>
      <p:sp>
        <p:nvSpPr>
          <p:cNvPr id="313" name="Google Shape;313;p41">
            <a:extLst>
              <a:ext uri="{FF2B5EF4-FFF2-40B4-BE49-F238E27FC236}">
                <a16:creationId xmlns:a16="http://schemas.microsoft.com/office/drawing/2014/main" id="{720AE034-75DB-83E4-6EA9-90CD2D59340E}"/>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4E90A1E5-F88E-7575-E9DF-78935C4E3179}"/>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3" name="Picture 2">
            <a:extLst>
              <a:ext uri="{FF2B5EF4-FFF2-40B4-BE49-F238E27FC236}">
                <a16:creationId xmlns:a16="http://schemas.microsoft.com/office/drawing/2014/main" id="{F2C720BC-D936-9C70-7976-21E174FA3A03}"/>
              </a:ext>
            </a:extLst>
          </p:cNvPr>
          <p:cNvPicPr>
            <a:picLocks noChangeAspect="1"/>
          </p:cNvPicPr>
          <p:nvPr/>
        </p:nvPicPr>
        <p:blipFill>
          <a:blip r:embed="rId4"/>
          <a:stretch>
            <a:fillRect/>
          </a:stretch>
        </p:blipFill>
        <p:spPr>
          <a:xfrm>
            <a:off x="3255797" y="1547783"/>
            <a:ext cx="2763294" cy="2690434"/>
          </a:xfrm>
          <a:prstGeom prst="rect">
            <a:avLst/>
          </a:prstGeom>
        </p:spPr>
      </p:pic>
    </p:spTree>
    <p:extLst>
      <p:ext uri="{BB962C8B-B14F-4D97-AF65-F5344CB8AC3E}">
        <p14:creationId xmlns:p14="http://schemas.microsoft.com/office/powerpoint/2010/main" val="494043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93D90E0-3F64-E85C-5ADE-973687B893BE}"/>
              </a:ext>
            </a:extLst>
          </p:cNvPr>
          <p:cNvSpPr>
            <a:spLocks noGrp="1"/>
          </p:cNvSpPr>
          <p:nvPr>
            <p:ph type="title"/>
          </p:nvPr>
        </p:nvSpPr>
        <p:spPr/>
        <p:txBody>
          <a:bodyPr/>
          <a:lstStyle/>
          <a:p>
            <a:r>
              <a:rPr lang="de-DE" dirty="0"/>
              <a:t>Wann Docker in Betracht ziehen?</a:t>
            </a:r>
          </a:p>
        </p:txBody>
      </p:sp>
      <p:pic>
        <p:nvPicPr>
          <p:cNvPr id="5" name="Grafik 4">
            <a:extLst>
              <a:ext uri="{FF2B5EF4-FFF2-40B4-BE49-F238E27FC236}">
                <a16:creationId xmlns:a16="http://schemas.microsoft.com/office/drawing/2014/main" id="{52CD311D-E4A1-5C87-8FBE-0AEC1D1F955E}"/>
              </a:ext>
            </a:extLst>
          </p:cNvPr>
          <p:cNvPicPr>
            <a:picLocks noChangeAspect="1"/>
          </p:cNvPicPr>
          <p:nvPr/>
        </p:nvPicPr>
        <p:blipFill rotWithShape="1">
          <a:blip r:embed="rId3"/>
          <a:srcRect t="33412" b="19558"/>
          <a:stretch/>
        </p:blipFill>
        <p:spPr>
          <a:xfrm>
            <a:off x="799200" y="1894946"/>
            <a:ext cx="7545600" cy="1996107"/>
          </a:xfrm>
          <a:prstGeom prst="rect">
            <a:avLst/>
          </a:prstGeom>
        </p:spPr>
      </p:pic>
      <p:sp>
        <p:nvSpPr>
          <p:cNvPr id="7" name="Textfeld 6">
            <a:extLst>
              <a:ext uri="{FF2B5EF4-FFF2-40B4-BE49-F238E27FC236}">
                <a16:creationId xmlns:a16="http://schemas.microsoft.com/office/drawing/2014/main" id="{8E005638-404F-B5AC-5545-35A3DF69EFCB}"/>
              </a:ext>
            </a:extLst>
          </p:cNvPr>
          <p:cNvSpPr txBox="1"/>
          <p:nvPr/>
        </p:nvSpPr>
        <p:spPr>
          <a:xfrm>
            <a:off x="0" y="4499423"/>
            <a:ext cx="9144000" cy="246221"/>
          </a:xfrm>
          <a:prstGeom prst="rect">
            <a:avLst/>
          </a:prstGeom>
          <a:noFill/>
        </p:spPr>
        <p:txBody>
          <a:bodyPr wrap="square">
            <a:spAutoFit/>
          </a:bodyPr>
          <a:lstStyle/>
          <a:p>
            <a:pPr algn="r"/>
            <a:r>
              <a:rPr lang="de-DE" sz="1000" dirty="0"/>
              <a:t>https://medium.com/appfoster/pros-and-cons-of-containerization-using-docker-000c36e809f8</a:t>
            </a:r>
          </a:p>
        </p:txBody>
      </p:sp>
    </p:spTree>
    <p:extLst>
      <p:ext uri="{BB962C8B-B14F-4D97-AF65-F5344CB8AC3E}">
        <p14:creationId xmlns:p14="http://schemas.microsoft.com/office/powerpoint/2010/main" val="8367357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7B9795C0-733A-CF28-A098-3414EC07CED6}"/>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6F047931-DD82-E8F7-64A1-7146D88704CD}"/>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Kubernetes </a:t>
            </a:r>
            <a:r>
              <a:rPr lang="de-DE" dirty="0" err="1"/>
              <a:t>to</a:t>
            </a:r>
            <a:r>
              <a:rPr lang="de-DE" dirty="0"/>
              <a:t> </a:t>
            </a:r>
            <a:r>
              <a:rPr lang="de-DE" dirty="0" err="1"/>
              <a:t>the</a:t>
            </a:r>
            <a:r>
              <a:rPr lang="de-DE" dirty="0"/>
              <a:t> </a:t>
            </a:r>
            <a:r>
              <a:rPr lang="de-DE" dirty="0" err="1"/>
              <a:t>rescue</a:t>
            </a:r>
            <a:r>
              <a:rPr lang="de-DE" dirty="0"/>
              <a:t>!</a:t>
            </a:r>
            <a:endParaRPr dirty="0"/>
          </a:p>
        </p:txBody>
      </p:sp>
      <p:pic>
        <p:nvPicPr>
          <p:cNvPr id="310" name="Google Shape;310;p41">
            <a:extLst>
              <a:ext uri="{FF2B5EF4-FFF2-40B4-BE49-F238E27FC236}">
                <a16:creationId xmlns:a16="http://schemas.microsoft.com/office/drawing/2014/main" id="{3E1668AD-4163-25E2-510B-0BE6C665090A}"/>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3D19E923-AA11-532E-BE09-9969EEDAFF4D}"/>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fontScale="92500" lnSpcReduction="20000"/>
          </a:bodyPr>
          <a:lstStyle/>
          <a:p>
            <a:pPr marL="527050" indent="-285750">
              <a:spcBef>
                <a:spcPts val="600"/>
              </a:spcBef>
              <a:buClr>
                <a:schemeClr val="dk1"/>
              </a:buClr>
              <a:buSzPts val="1100"/>
              <a:buFont typeface="Arial" panose="020B0604020202020204" pitchFamily="34" charset="0"/>
              <a:buChar char="•"/>
            </a:pPr>
            <a:r>
              <a:rPr lang="de-DE" sz="1400" dirty="0"/>
              <a:t>Mithilfe von Docker und Containerisierung erlaubt Kubernetes, diese Herausforderungen zu überwinden.</a:t>
            </a:r>
          </a:p>
          <a:p>
            <a:pPr marL="641350" indent="-400050">
              <a:spcBef>
                <a:spcPts val="600"/>
              </a:spcBef>
              <a:buClr>
                <a:schemeClr val="dk1"/>
              </a:buClr>
              <a:buSzPts val="1100"/>
              <a:buFont typeface="+mj-lt"/>
              <a:buAutoNum type="romanUcPeriod"/>
            </a:pPr>
            <a:r>
              <a:rPr lang="de-DE" sz="1400" u="sng" dirty="0"/>
              <a:t>Traffic-Spikes und Leerlauf:</a:t>
            </a:r>
          </a:p>
          <a:p>
            <a:pPr marL="1098550" lvl="1" indent="-400050">
              <a:spcBef>
                <a:spcPts val="600"/>
              </a:spcBef>
              <a:buClr>
                <a:schemeClr val="dk1"/>
              </a:buClr>
              <a:buSzPts val="1100"/>
              <a:buFont typeface="Arial" panose="020B0604020202020204" pitchFamily="34" charset="0"/>
              <a:buChar char="•"/>
            </a:pPr>
            <a:r>
              <a:rPr lang="de-DE" sz="1300" dirty="0"/>
              <a:t>Automatische horizontale Skalierung von Services</a:t>
            </a:r>
          </a:p>
          <a:p>
            <a:pPr marL="1098550" lvl="1" indent="-400050">
              <a:spcBef>
                <a:spcPts val="600"/>
              </a:spcBef>
              <a:buClr>
                <a:schemeClr val="dk1"/>
              </a:buClr>
              <a:buSzPts val="1100"/>
              <a:buFont typeface="Arial" panose="020B0604020202020204" pitchFamily="34" charset="0"/>
              <a:buChar char="•"/>
            </a:pPr>
            <a:r>
              <a:rPr lang="de-DE" sz="1300" dirty="0"/>
              <a:t>Loadbalancing und Routing</a:t>
            </a:r>
          </a:p>
          <a:p>
            <a:pPr marL="641350" indent="-400050">
              <a:spcBef>
                <a:spcPts val="600"/>
              </a:spcBef>
              <a:buClr>
                <a:schemeClr val="dk1"/>
              </a:buClr>
              <a:buSzPts val="1100"/>
              <a:buFont typeface="+mj-lt"/>
              <a:buAutoNum type="romanUcPeriod"/>
            </a:pPr>
            <a:r>
              <a:rPr lang="de-DE" sz="1400" u="sng" dirty="0"/>
              <a:t>Komplexe Infrastruktur:</a:t>
            </a:r>
          </a:p>
          <a:p>
            <a:pPr marL="1098550" lvl="1" indent="-400050">
              <a:spcBef>
                <a:spcPts val="600"/>
              </a:spcBef>
              <a:buClr>
                <a:schemeClr val="dk1"/>
              </a:buClr>
              <a:buSzPts val="1100"/>
              <a:buFont typeface="Arial" panose="020B0604020202020204" pitchFamily="34" charset="0"/>
              <a:buChar char="•"/>
            </a:pPr>
            <a:r>
              <a:rPr lang="de-DE" sz="1300" dirty="0"/>
              <a:t>Infrastruktur wird deklarativ und übersichtlich mit Quellcode beschrieben</a:t>
            </a:r>
          </a:p>
          <a:p>
            <a:pPr marL="1098550" lvl="1" indent="-400050">
              <a:spcBef>
                <a:spcPts val="600"/>
              </a:spcBef>
              <a:buClr>
                <a:schemeClr val="dk1"/>
              </a:buClr>
              <a:buSzPts val="1100"/>
              <a:buFont typeface="Arial" panose="020B0604020202020204" pitchFamily="34" charset="0"/>
              <a:buChar char="•"/>
            </a:pPr>
            <a:r>
              <a:rPr lang="de-DE" sz="1300" dirty="0"/>
              <a:t>Erlaubt Versionskontrolle und einfache Dokumentation von Infrastruktur und Service-Architektur</a:t>
            </a:r>
          </a:p>
          <a:p>
            <a:pPr marL="641350" indent="-400050">
              <a:spcBef>
                <a:spcPts val="600"/>
              </a:spcBef>
              <a:buClr>
                <a:schemeClr val="dk1"/>
              </a:buClr>
              <a:buSzPts val="1100"/>
              <a:buFont typeface="+mj-lt"/>
              <a:buAutoNum type="romanUcPeriod"/>
            </a:pPr>
            <a:r>
              <a:rPr lang="de-DE" sz="1400" u="sng" dirty="0"/>
              <a:t>Replizierbare Infrastruktur:</a:t>
            </a:r>
          </a:p>
          <a:p>
            <a:pPr marL="1098550" lvl="1" indent="-400050">
              <a:spcBef>
                <a:spcPts val="600"/>
              </a:spcBef>
              <a:buClr>
                <a:schemeClr val="dk1"/>
              </a:buClr>
              <a:buSzPts val="1100"/>
              <a:buFont typeface="Arial" panose="020B0604020202020204" pitchFamily="34" charset="0"/>
              <a:buChar char="•"/>
            </a:pPr>
            <a:r>
              <a:rPr lang="de-DE" sz="1300" dirty="0"/>
              <a:t>Durch deklarative Beschreibung der Infrastruktur lässt sich Infrastruktur immer in derselben Konfiguration ausliefern</a:t>
            </a:r>
          </a:p>
          <a:p>
            <a:pPr marL="641350" indent="-400050">
              <a:spcBef>
                <a:spcPts val="600"/>
              </a:spcBef>
              <a:buClr>
                <a:schemeClr val="dk1"/>
              </a:buClr>
              <a:buSzPts val="1100"/>
              <a:buFont typeface="+mj-lt"/>
              <a:buAutoNum type="romanUcPeriod"/>
            </a:pPr>
            <a:r>
              <a:rPr lang="de-DE" sz="1400" u="sng" dirty="0"/>
              <a:t>Hohe Verfügbarkeit:</a:t>
            </a:r>
          </a:p>
          <a:p>
            <a:pPr marL="1098550" lvl="1" indent="-400050">
              <a:spcBef>
                <a:spcPts val="600"/>
              </a:spcBef>
              <a:buClr>
                <a:schemeClr val="dk1"/>
              </a:buClr>
              <a:buSzPts val="1100"/>
              <a:buFont typeface="Arial" panose="020B0604020202020204" pitchFamily="34" charset="0"/>
              <a:buChar char="•"/>
            </a:pPr>
            <a:r>
              <a:rPr lang="de-DE" sz="1300" dirty="0"/>
              <a:t>Automatisches Neustarten von „abgestürzten“ Containern</a:t>
            </a:r>
          </a:p>
          <a:p>
            <a:pPr marL="1098550" lvl="1" indent="-400050">
              <a:spcBef>
                <a:spcPts val="600"/>
              </a:spcBef>
              <a:buClr>
                <a:schemeClr val="dk1"/>
              </a:buClr>
              <a:buSzPts val="1100"/>
              <a:buFont typeface="Arial" panose="020B0604020202020204" pitchFamily="34" charset="0"/>
              <a:buChar char="•"/>
            </a:pPr>
            <a:r>
              <a:rPr lang="de-DE" sz="1300" dirty="0"/>
              <a:t>Automatisches Loadbalancing, um Überlastungen zu vermeiden</a:t>
            </a:r>
          </a:p>
          <a:p>
            <a:pPr marL="641350" indent="-400050">
              <a:spcBef>
                <a:spcPts val="600"/>
              </a:spcBef>
              <a:buClr>
                <a:schemeClr val="dk1"/>
              </a:buClr>
              <a:buSzPts val="1100"/>
              <a:buFont typeface="+mj-lt"/>
              <a:buAutoNum type="romanUcPeriod"/>
            </a:pPr>
            <a:endParaRPr lang="de-DE" sz="1400" u="sng" dirty="0"/>
          </a:p>
          <a:p>
            <a:pPr marL="641350" indent="-400050">
              <a:spcBef>
                <a:spcPts val="600"/>
              </a:spcBef>
              <a:buClr>
                <a:schemeClr val="dk1"/>
              </a:buClr>
              <a:buSzPts val="1100"/>
              <a:buFont typeface="+mj-lt"/>
              <a:buAutoNum type="romanUcPeriod"/>
            </a:pPr>
            <a:endParaRPr lang="de-DE" sz="1400" u="sng" dirty="0"/>
          </a:p>
        </p:txBody>
      </p:sp>
      <p:sp>
        <p:nvSpPr>
          <p:cNvPr id="312" name="Google Shape;312;p41">
            <a:extLst>
              <a:ext uri="{FF2B5EF4-FFF2-40B4-BE49-F238E27FC236}">
                <a16:creationId xmlns:a16="http://schemas.microsoft.com/office/drawing/2014/main" id="{EA1E62E0-4D6F-E9EB-79C0-955C7D5ED3CB}"/>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30</a:t>
            </a:fld>
            <a:endParaRPr/>
          </a:p>
        </p:txBody>
      </p:sp>
      <p:sp>
        <p:nvSpPr>
          <p:cNvPr id="313" name="Google Shape;313;p41">
            <a:extLst>
              <a:ext uri="{FF2B5EF4-FFF2-40B4-BE49-F238E27FC236}">
                <a16:creationId xmlns:a16="http://schemas.microsoft.com/office/drawing/2014/main" id="{9F973687-08B2-18E9-91A5-4AD630AD2535}"/>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6D11CDAE-D957-71BD-A459-A928684AAB70}"/>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1D98037F-FB40-E7D0-B4AA-0881A0584976}"/>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37659937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a:extLst>
            <a:ext uri="{FF2B5EF4-FFF2-40B4-BE49-F238E27FC236}">
              <a16:creationId xmlns:a16="http://schemas.microsoft.com/office/drawing/2014/main" id="{15510A26-6BF7-9AB8-1BE1-B25D3F5651CE}"/>
            </a:ext>
          </a:extLst>
        </p:cNvPr>
        <p:cNvGrpSpPr/>
        <p:nvPr/>
      </p:nvGrpSpPr>
      <p:grpSpPr>
        <a:xfrm>
          <a:off x="0" y="0"/>
          <a:ext cx="0" cy="0"/>
          <a:chOff x="0" y="0"/>
          <a:chExt cx="0" cy="0"/>
        </a:xfrm>
      </p:grpSpPr>
      <p:sp>
        <p:nvSpPr>
          <p:cNvPr id="160" name="Google Shape;160;p27">
            <a:extLst>
              <a:ext uri="{FF2B5EF4-FFF2-40B4-BE49-F238E27FC236}">
                <a16:creationId xmlns:a16="http://schemas.microsoft.com/office/drawing/2014/main" id="{962B0EEB-DAF7-A17B-32A7-9DFA7C2A37E3}"/>
              </a:ext>
            </a:extLst>
          </p:cNvPr>
          <p:cNvSpPr/>
          <p:nvPr/>
        </p:nvSpPr>
        <p:spPr>
          <a:xfrm>
            <a:off x="0" y="0"/>
            <a:ext cx="9144000" cy="47508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chemeClr val="lt1"/>
              </a:solidFill>
              <a:latin typeface="Calibri"/>
              <a:ea typeface="Calibri"/>
              <a:cs typeface="Calibri"/>
              <a:sym typeface="Calibri"/>
            </a:endParaRPr>
          </a:p>
        </p:txBody>
      </p:sp>
      <p:sp>
        <p:nvSpPr>
          <p:cNvPr id="161" name="Google Shape;161;p27">
            <a:extLst>
              <a:ext uri="{FF2B5EF4-FFF2-40B4-BE49-F238E27FC236}">
                <a16:creationId xmlns:a16="http://schemas.microsoft.com/office/drawing/2014/main" id="{CC114D1B-104B-B715-52C0-6CE6E3C1BE4B}"/>
              </a:ext>
            </a:extLst>
          </p:cNvPr>
          <p:cNvSpPr txBox="1">
            <a:spLocks noGrp="1"/>
          </p:cNvSpPr>
          <p:nvPr>
            <p:ph type="title"/>
          </p:nvPr>
        </p:nvSpPr>
        <p:spPr>
          <a:xfrm>
            <a:off x="3858509" y="476210"/>
            <a:ext cx="48036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Kubernetes</a:t>
            </a:r>
            <a:endParaRPr dirty="0"/>
          </a:p>
        </p:txBody>
      </p:sp>
      <p:pic>
        <p:nvPicPr>
          <p:cNvPr id="162" name="Google Shape;162;p27">
            <a:extLst>
              <a:ext uri="{FF2B5EF4-FFF2-40B4-BE49-F238E27FC236}">
                <a16:creationId xmlns:a16="http://schemas.microsoft.com/office/drawing/2014/main" id="{E9F87992-6403-7030-14D7-04005A0E4EA6}"/>
              </a:ext>
            </a:extLst>
          </p:cNvPr>
          <p:cNvPicPr preferRelativeResize="0"/>
          <p:nvPr/>
        </p:nvPicPr>
        <p:blipFill rotWithShape="1">
          <a:blip r:embed="rId3">
            <a:alphaModFix/>
          </a:blip>
          <a:srcRect l="66729"/>
          <a:stretch/>
        </p:blipFill>
        <p:spPr>
          <a:xfrm>
            <a:off x="1010107" y="435824"/>
            <a:ext cx="1946010" cy="1857102"/>
          </a:xfrm>
          <a:prstGeom prst="rect">
            <a:avLst/>
          </a:prstGeom>
          <a:noFill/>
          <a:ln>
            <a:noFill/>
          </a:ln>
        </p:spPr>
      </p:pic>
      <p:cxnSp>
        <p:nvCxnSpPr>
          <p:cNvPr id="163" name="Google Shape;163;p27">
            <a:extLst>
              <a:ext uri="{FF2B5EF4-FFF2-40B4-BE49-F238E27FC236}">
                <a16:creationId xmlns:a16="http://schemas.microsoft.com/office/drawing/2014/main" id="{AA2B5A07-A058-3C1E-A4C2-60B7FDAE26F2}"/>
              </a:ext>
            </a:extLst>
          </p:cNvPr>
          <p:cNvCxnSpPr/>
          <p:nvPr/>
        </p:nvCxnSpPr>
        <p:spPr>
          <a:xfrm>
            <a:off x="3885935" y="1564641"/>
            <a:ext cx="4389000" cy="0"/>
          </a:xfrm>
          <a:prstGeom prst="straightConnector1">
            <a:avLst/>
          </a:prstGeom>
          <a:noFill/>
          <a:ln w="9525" cap="flat" cmpd="sng">
            <a:solidFill>
              <a:srgbClr val="7F7F7F">
                <a:alpha val="89800"/>
              </a:srgbClr>
            </a:solidFill>
            <a:prstDash val="solid"/>
            <a:round/>
            <a:headEnd type="none" w="sm" len="sm"/>
            <a:tailEnd type="none" w="sm" len="sm"/>
          </a:ln>
        </p:spPr>
      </p:cxnSp>
      <p:sp>
        <p:nvSpPr>
          <p:cNvPr id="164" name="Google Shape;164;p27">
            <a:extLst>
              <a:ext uri="{FF2B5EF4-FFF2-40B4-BE49-F238E27FC236}">
                <a16:creationId xmlns:a16="http://schemas.microsoft.com/office/drawing/2014/main" id="{3FD8783C-06F3-3DC9-1EB6-BA05AA910A0D}"/>
              </a:ext>
            </a:extLst>
          </p:cNvPr>
          <p:cNvSpPr txBox="1">
            <a:spLocks noGrp="1"/>
          </p:cNvSpPr>
          <p:nvPr>
            <p:ph type="body" idx="1"/>
          </p:nvPr>
        </p:nvSpPr>
        <p:spPr>
          <a:xfrm>
            <a:off x="3858509" y="1649186"/>
            <a:ext cx="4803600" cy="2752800"/>
          </a:xfrm>
          <a:prstGeom prst="rect">
            <a:avLst/>
          </a:prstGeom>
          <a:noFill/>
          <a:ln>
            <a:noFill/>
          </a:ln>
        </p:spPr>
        <p:txBody>
          <a:bodyPr spcFirstLastPara="1" wrap="square" lIns="0" tIns="34275" rIns="0" bIns="34275" anchor="t" anchorCtr="0">
            <a:normAutofit lnSpcReduction="10000"/>
          </a:bodyPr>
          <a:lstStyle/>
          <a:p>
            <a:pPr marL="63500" lvl="0" indent="-95250" algn="l" rtl="0">
              <a:lnSpc>
                <a:spcPct val="90000"/>
              </a:lnSpc>
              <a:spcBef>
                <a:spcPts val="1100"/>
              </a:spcBef>
              <a:spcAft>
                <a:spcPts val="0"/>
              </a:spcAft>
              <a:buSzPts val="1500"/>
              <a:buFont typeface="Noto Sans Symbols"/>
              <a:buChar char="⮚"/>
            </a:pPr>
            <a:r>
              <a:rPr lang="de-DE" dirty="0"/>
              <a:t> Herausforderungen</a:t>
            </a:r>
          </a:p>
          <a:p>
            <a:pPr marL="63500" lvl="0" indent="-95250" algn="l" rtl="0">
              <a:lnSpc>
                <a:spcPct val="90000"/>
              </a:lnSpc>
              <a:spcBef>
                <a:spcPts val="1100"/>
              </a:spcBef>
              <a:spcAft>
                <a:spcPts val="0"/>
              </a:spcAft>
              <a:buSzPts val="1500"/>
              <a:buFont typeface="Noto Sans Symbols"/>
              <a:buChar char="⮚"/>
            </a:pPr>
            <a:r>
              <a:rPr lang="de-DE" dirty="0"/>
              <a:t> Kubernetes </a:t>
            </a:r>
            <a:r>
              <a:rPr lang="de-DE" dirty="0" err="1"/>
              <a:t>to</a:t>
            </a:r>
            <a:r>
              <a:rPr lang="de-DE" dirty="0"/>
              <a:t> </a:t>
            </a:r>
            <a:r>
              <a:rPr lang="de-DE" dirty="0" err="1"/>
              <a:t>the</a:t>
            </a:r>
            <a:r>
              <a:rPr lang="de-DE" dirty="0"/>
              <a:t> </a:t>
            </a:r>
            <a:r>
              <a:rPr lang="de-DE" dirty="0" err="1"/>
              <a:t>rescue</a:t>
            </a:r>
            <a:r>
              <a:rPr lang="de-DE" dirty="0"/>
              <a:t>!</a:t>
            </a:r>
          </a:p>
          <a:p>
            <a:pPr marL="63500" lvl="0" indent="-95250" algn="l" rtl="0">
              <a:lnSpc>
                <a:spcPct val="90000"/>
              </a:lnSpc>
              <a:spcBef>
                <a:spcPts val="1100"/>
              </a:spcBef>
              <a:spcAft>
                <a:spcPts val="0"/>
              </a:spcAft>
              <a:buSzPts val="1500"/>
              <a:buFont typeface="Noto Sans Symbols"/>
              <a:buChar char="⮚"/>
            </a:pPr>
            <a:r>
              <a:rPr lang="de-DE" dirty="0"/>
              <a:t> Was ist Kubernetes? </a:t>
            </a:r>
          </a:p>
          <a:p>
            <a:pPr marL="63500" lvl="0" indent="-95250" algn="l" rtl="0">
              <a:lnSpc>
                <a:spcPct val="90000"/>
              </a:lnSpc>
              <a:spcBef>
                <a:spcPts val="1100"/>
              </a:spcBef>
              <a:spcAft>
                <a:spcPts val="0"/>
              </a:spcAft>
              <a:buSzPts val="1500"/>
              <a:buFont typeface="Noto Sans Symbols"/>
              <a:buChar char="⮚"/>
            </a:pPr>
            <a:r>
              <a:rPr lang="de-DE" dirty="0"/>
              <a:t> Was bietet Kubernetes?</a:t>
            </a:r>
          </a:p>
          <a:p>
            <a:pPr marL="63500" lvl="0" indent="-95250" algn="l" rtl="0">
              <a:lnSpc>
                <a:spcPct val="90000"/>
              </a:lnSpc>
              <a:spcBef>
                <a:spcPts val="1100"/>
              </a:spcBef>
              <a:spcAft>
                <a:spcPts val="0"/>
              </a:spcAft>
              <a:buSzPts val="1500"/>
              <a:buFont typeface="Noto Sans Symbols"/>
              <a:buChar char="⮚"/>
            </a:pPr>
            <a:r>
              <a:rPr lang="de-DE" dirty="0"/>
              <a:t> Grundlagen Kubernetes</a:t>
            </a:r>
          </a:p>
          <a:p>
            <a:pPr marL="63500" lvl="0" indent="-95250" algn="l" rtl="0">
              <a:lnSpc>
                <a:spcPct val="90000"/>
              </a:lnSpc>
              <a:spcBef>
                <a:spcPts val="1100"/>
              </a:spcBef>
              <a:spcAft>
                <a:spcPts val="0"/>
              </a:spcAft>
              <a:buSzPts val="1500"/>
              <a:buFont typeface="Noto Sans Symbols"/>
              <a:buChar char="⮚"/>
            </a:pPr>
            <a:r>
              <a:rPr lang="de-DE" dirty="0"/>
              <a:t> Kubernetes Komponenten</a:t>
            </a:r>
          </a:p>
          <a:p>
            <a:pPr marL="63500" lvl="0" indent="-95250" algn="l" rtl="0">
              <a:lnSpc>
                <a:spcPct val="90000"/>
              </a:lnSpc>
              <a:spcBef>
                <a:spcPts val="1100"/>
              </a:spcBef>
              <a:spcAft>
                <a:spcPts val="0"/>
              </a:spcAft>
              <a:buSzPts val="1500"/>
              <a:buFont typeface="Noto Sans Symbols"/>
              <a:buChar char="⮚"/>
            </a:pPr>
            <a:r>
              <a:rPr lang="de-DE" dirty="0"/>
              <a:t> Kubernetes in der Praxis</a:t>
            </a:r>
          </a:p>
          <a:p>
            <a:pPr marL="63500" lvl="0" indent="-95250" algn="l" rtl="0">
              <a:lnSpc>
                <a:spcPct val="90000"/>
              </a:lnSpc>
              <a:spcBef>
                <a:spcPts val="1100"/>
              </a:spcBef>
              <a:spcAft>
                <a:spcPts val="0"/>
              </a:spcAft>
              <a:buSzPts val="1500"/>
              <a:buFont typeface="Noto Sans Symbols"/>
              <a:buChar char="⮚"/>
            </a:pPr>
            <a:r>
              <a:rPr lang="de-DE" dirty="0"/>
              <a:t> Zusammenfassung</a:t>
            </a:r>
            <a:endParaRPr dirty="0"/>
          </a:p>
        </p:txBody>
      </p:sp>
      <p:sp>
        <p:nvSpPr>
          <p:cNvPr id="165" name="Google Shape;165;p27">
            <a:extLst>
              <a:ext uri="{FF2B5EF4-FFF2-40B4-BE49-F238E27FC236}">
                <a16:creationId xmlns:a16="http://schemas.microsoft.com/office/drawing/2014/main" id="{3AA67C05-0A2C-9301-CF87-0757D7DB0450}"/>
              </a:ext>
            </a:extLst>
          </p:cNvPr>
          <p:cNvSpPr/>
          <p:nvPr/>
        </p:nvSpPr>
        <p:spPr>
          <a:xfrm>
            <a:off x="11" y="4750737"/>
            <a:ext cx="9144000" cy="501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6" name="Google Shape;166;p27">
            <a:extLst>
              <a:ext uri="{FF2B5EF4-FFF2-40B4-BE49-F238E27FC236}">
                <a16:creationId xmlns:a16="http://schemas.microsoft.com/office/drawing/2014/main" id="{203513A7-ED64-E633-C16A-29F3A7BA2219}"/>
              </a:ext>
            </a:extLst>
          </p:cNvPr>
          <p:cNvSpPr/>
          <p:nvPr/>
        </p:nvSpPr>
        <p:spPr>
          <a:xfrm>
            <a:off x="1" y="4800600"/>
            <a:ext cx="91440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7" name="Google Shape;167;p27">
            <a:extLst>
              <a:ext uri="{FF2B5EF4-FFF2-40B4-BE49-F238E27FC236}">
                <a16:creationId xmlns:a16="http://schemas.microsoft.com/office/drawing/2014/main" id="{D52CE838-A84C-1158-1A0A-8EF737D8F076}"/>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168" name="Google Shape;168;p27">
            <a:extLst>
              <a:ext uri="{FF2B5EF4-FFF2-40B4-BE49-F238E27FC236}">
                <a16:creationId xmlns:a16="http://schemas.microsoft.com/office/drawing/2014/main" id="{FB7571E8-CD6E-E2F9-6E1B-EB2B5F3B90C5}"/>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169" name="Google Shape;169;p27">
            <a:extLst>
              <a:ext uri="{FF2B5EF4-FFF2-40B4-BE49-F238E27FC236}">
                <a16:creationId xmlns:a16="http://schemas.microsoft.com/office/drawing/2014/main" id="{B8AAA1FB-7113-C209-8F95-738433CE9CCD}"/>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de"/>
              <a:t>31</a:t>
            </a:fld>
            <a:endParaRPr/>
          </a:p>
        </p:txBody>
      </p:sp>
      <p:sp>
        <p:nvSpPr>
          <p:cNvPr id="2" name="Rechteck: abgerundete Ecken 1">
            <a:extLst>
              <a:ext uri="{FF2B5EF4-FFF2-40B4-BE49-F238E27FC236}">
                <a16:creationId xmlns:a16="http://schemas.microsoft.com/office/drawing/2014/main" id="{AEAD8BEA-1E53-911E-72AB-5501DC9B7009}"/>
              </a:ext>
            </a:extLst>
          </p:cNvPr>
          <p:cNvSpPr/>
          <p:nvPr/>
        </p:nvSpPr>
        <p:spPr>
          <a:xfrm>
            <a:off x="3630792" y="2350464"/>
            <a:ext cx="5259034" cy="397565"/>
          </a:xfrm>
          <a:prstGeom prst="round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de-DE"/>
          </a:p>
        </p:txBody>
      </p:sp>
      <p:pic>
        <p:nvPicPr>
          <p:cNvPr id="3" name="Picture 2">
            <a:extLst>
              <a:ext uri="{FF2B5EF4-FFF2-40B4-BE49-F238E27FC236}">
                <a16:creationId xmlns:a16="http://schemas.microsoft.com/office/drawing/2014/main" id="{310DB29D-7F5D-15B1-5551-544CE257CDA9}"/>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34072151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3BF56E4B-A569-D975-DBFD-41F6B83183BB}"/>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C1D59833-7C63-37DE-E642-7DC4BE488BA3}"/>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Was ist Kubernetes?</a:t>
            </a:r>
            <a:endParaRPr dirty="0"/>
          </a:p>
        </p:txBody>
      </p:sp>
      <p:pic>
        <p:nvPicPr>
          <p:cNvPr id="310" name="Google Shape;310;p41">
            <a:extLst>
              <a:ext uri="{FF2B5EF4-FFF2-40B4-BE49-F238E27FC236}">
                <a16:creationId xmlns:a16="http://schemas.microsoft.com/office/drawing/2014/main" id="{0ECA3897-4CB9-1197-14AB-D8614FCAEE14}"/>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E61322A6-9B72-C850-32F2-4E026BD92C4B}"/>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Open-Source-Plattform ...</a:t>
            </a:r>
          </a:p>
          <a:p>
            <a:pPr marL="984250" lvl="1" indent="-285750">
              <a:spcBef>
                <a:spcPts val="600"/>
              </a:spcBef>
              <a:buClr>
                <a:schemeClr val="dk1"/>
              </a:buClr>
              <a:buSzPts val="1100"/>
              <a:buFont typeface="Arial" panose="020B0604020202020204" pitchFamily="34" charset="0"/>
              <a:buChar char="•"/>
            </a:pPr>
            <a:r>
              <a:rPr lang="de-DE" sz="1300" dirty="0"/>
              <a:t>Zur Verwaltung von containerisierten Services</a:t>
            </a:r>
          </a:p>
          <a:p>
            <a:pPr marL="984250" lvl="1" indent="-285750">
              <a:spcBef>
                <a:spcPts val="600"/>
              </a:spcBef>
              <a:buClr>
                <a:schemeClr val="dk1"/>
              </a:buClr>
              <a:buSzPts val="1100"/>
              <a:buFont typeface="Arial" panose="020B0604020202020204" pitchFamily="34" charset="0"/>
              <a:buChar char="•"/>
            </a:pPr>
            <a:r>
              <a:rPr lang="de-DE" sz="1300" dirty="0"/>
              <a:t>Deklarativen Erstellung digitaler Infrastruktur</a:t>
            </a:r>
          </a:p>
          <a:p>
            <a:pPr marL="984250" lvl="1" indent="-285750">
              <a:spcBef>
                <a:spcPts val="600"/>
              </a:spcBef>
              <a:buClr>
                <a:schemeClr val="dk1"/>
              </a:buClr>
              <a:buSzPts val="1100"/>
              <a:buFont typeface="Arial" panose="020B0604020202020204" pitchFamily="34" charset="0"/>
              <a:buChar char="•"/>
            </a:pPr>
            <a:r>
              <a:rPr lang="de-DE" sz="1300" dirty="0"/>
              <a:t>Automatisierten Verwaltung von container-basierten, verteilten Services</a:t>
            </a:r>
          </a:p>
          <a:p>
            <a:pPr marL="527050" indent="-285750">
              <a:spcBef>
                <a:spcPts val="600"/>
              </a:spcBef>
              <a:buClr>
                <a:schemeClr val="dk1"/>
              </a:buClr>
              <a:buSzPts val="1100"/>
              <a:buFont typeface="Arial" panose="020B0604020202020204" pitchFamily="34" charset="0"/>
              <a:buChar char="•"/>
            </a:pPr>
            <a:r>
              <a:rPr lang="de-DE" sz="1400" dirty="0"/>
              <a:t>„Docker-</a:t>
            </a:r>
            <a:r>
              <a:rPr lang="de-DE" sz="1400" dirty="0" err="1"/>
              <a:t>Compose</a:t>
            </a:r>
            <a:r>
              <a:rPr lang="de-DE" sz="1400" dirty="0"/>
              <a:t> auf Steroiden“.</a:t>
            </a:r>
          </a:p>
          <a:p>
            <a:pPr marL="527050" indent="-285750">
              <a:spcBef>
                <a:spcPts val="600"/>
              </a:spcBef>
              <a:buClr>
                <a:schemeClr val="dk1"/>
              </a:buClr>
              <a:buSzPts val="1100"/>
              <a:buFont typeface="Arial" panose="020B0604020202020204" pitchFamily="34" charset="0"/>
              <a:buChar char="•"/>
            </a:pPr>
            <a:r>
              <a:rPr lang="de-DE" sz="1400" dirty="0"/>
              <a:t>Baut auf Containern (Docker, </a:t>
            </a:r>
            <a:r>
              <a:rPr lang="de-DE" sz="1400" dirty="0" err="1"/>
              <a:t>Podman</a:t>
            </a:r>
            <a:r>
              <a:rPr lang="de-DE" sz="1400" dirty="0"/>
              <a:t>, etc.) als zentrale Technologie auf.</a:t>
            </a:r>
          </a:p>
          <a:p>
            <a:pPr marL="527050" indent="-285750">
              <a:spcBef>
                <a:spcPts val="600"/>
              </a:spcBef>
              <a:buClr>
                <a:schemeClr val="dk1"/>
              </a:buClr>
              <a:buSzPts val="1100"/>
              <a:buFont typeface="Arial" panose="020B0604020202020204" pitchFamily="34" charset="0"/>
              <a:buChar char="•"/>
            </a:pPr>
            <a:r>
              <a:rPr lang="de-DE" sz="1400" dirty="0"/>
              <a:t>Nach dem Linux-Kernel das größte Open-Source Projekt der Welt.</a:t>
            </a:r>
          </a:p>
          <a:p>
            <a:pPr marL="527050" indent="-285750">
              <a:spcBef>
                <a:spcPts val="600"/>
              </a:spcBef>
              <a:buClr>
                <a:schemeClr val="dk1"/>
              </a:buClr>
              <a:buSzPts val="1100"/>
              <a:buFont typeface="Arial" panose="020B0604020202020204" pitchFamily="34" charset="0"/>
              <a:buChar char="•"/>
            </a:pPr>
            <a:r>
              <a:rPr lang="de-DE" sz="1400" dirty="0"/>
              <a:t>In dieser Präsentation: Eine sehr simple Übersicht über die wichtigsten Aspekte von Kubernetes.</a:t>
            </a:r>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4C7301CA-917B-A75E-687C-33637C15C8D4}"/>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32</a:t>
            </a:fld>
            <a:endParaRPr/>
          </a:p>
        </p:txBody>
      </p:sp>
      <p:sp>
        <p:nvSpPr>
          <p:cNvPr id="313" name="Google Shape;313;p41">
            <a:extLst>
              <a:ext uri="{FF2B5EF4-FFF2-40B4-BE49-F238E27FC236}">
                <a16:creationId xmlns:a16="http://schemas.microsoft.com/office/drawing/2014/main" id="{C536F21A-1718-9550-2D1E-4F48BA18A2F8}"/>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3A7E86F0-D42C-2554-A89D-57A10D1DB4E9}"/>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61F5A2E5-BA76-DD9B-88F8-3283684933C5}"/>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4111648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a:extLst>
            <a:ext uri="{FF2B5EF4-FFF2-40B4-BE49-F238E27FC236}">
              <a16:creationId xmlns:a16="http://schemas.microsoft.com/office/drawing/2014/main" id="{5C486A4F-BC5E-DEC9-57A9-8878BDBECE1C}"/>
            </a:ext>
          </a:extLst>
        </p:cNvPr>
        <p:cNvGrpSpPr/>
        <p:nvPr/>
      </p:nvGrpSpPr>
      <p:grpSpPr>
        <a:xfrm>
          <a:off x="0" y="0"/>
          <a:ext cx="0" cy="0"/>
          <a:chOff x="0" y="0"/>
          <a:chExt cx="0" cy="0"/>
        </a:xfrm>
      </p:grpSpPr>
      <p:sp>
        <p:nvSpPr>
          <p:cNvPr id="160" name="Google Shape;160;p27">
            <a:extLst>
              <a:ext uri="{FF2B5EF4-FFF2-40B4-BE49-F238E27FC236}">
                <a16:creationId xmlns:a16="http://schemas.microsoft.com/office/drawing/2014/main" id="{4CDF3C0B-233C-8F56-F3DB-62F43F5F26F3}"/>
              </a:ext>
            </a:extLst>
          </p:cNvPr>
          <p:cNvSpPr/>
          <p:nvPr/>
        </p:nvSpPr>
        <p:spPr>
          <a:xfrm>
            <a:off x="0" y="0"/>
            <a:ext cx="9144000" cy="47508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chemeClr val="lt1"/>
              </a:solidFill>
              <a:latin typeface="Calibri"/>
              <a:ea typeface="Calibri"/>
              <a:cs typeface="Calibri"/>
              <a:sym typeface="Calibri"/>
            </a:endParaRPr>
          </a:p>
        </p:txBody>
      </p:sp>
      <p:sp>
        <p:nvSpPr>
          <p:cNvPr id="161" name="Google Shape;161;p27">
            <a:extLst>
              <a:ext uri="{FF2B5EF4-FFF2-40B4-BE49-F238E27FC236}">
                <a16:creationId xmlns:a16="http://schemas.microsoft.com/office/drawing/2014/main" id="{24F4BDEC-FD48-AFBE-98C8-6B812B6F1AF2}"/>
              </a:ext>
            </a:extLst>
          </p:cNvPr>
          <p:cNvSpPr txBox="1">
            <a:spLocks noGrp="1"/>
          </p:cNvSpPr>
          <p:nvPr>
            <p:ph type="title"/>
          </p:nvPr>
        </p:nvSpPr>
        <p:spPr>
          <a:xfrm>
            <a:off x="3858509" y="476210"/>
            <a:ext cx="48036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Kubernetes</a:t>
            </a:r>
            <a:endParaRPr dirty="0"/>
          </a:p>
        </p:txBody>
      </p:sp>
      <p:pic>
        <p:nvPicPr>
          <p:cNvPr id="162" name="Google Shape;162;p27">
            <a:extLst>
              <a:ext uri="{FF2B5EF4-FFF2-40B4-BE49-F238E27FC236}">
                <a16:creationId xmlns:a16="http://schemas.microsoft.com/office/drawing/2014/main" id="{4123E9E4-5926-7091-A46B-3A8C99FD5540}"/>
              </a:ext>
            </a:extLst>
          </p:cNvPr>
          <p:cNvPicPr preferRelativeResize="0"/>
          <p:nvPr/>
        </p:nvPicPr>
        <p:blipFill rotWithShape="1">
          <a:blip r:embed="rId3">
            <a:alphaModFix/>
          </a:blip>
          <a:srcRect l="66729"/>
          <a:stretch/>
        </p:blipFill>
        <p:spPr>
          <a:xfrm>
            <a:off x="1010107" y="435824"/>
            <a:ext cx="1946010" cy="1857102"/>
          </a:xfrm>
          <a:prstGeom prst="rect">
            <a:avLst/>
          </a:prstGeom>
          <a:noFill/>
          <a:ln>
            <a:noFill/>
          </a:ln>
        </p:spPr>
      </p:pic>
      <p:cxnSp>
        <p:nvCxnSpPr>
          <p:cNvPr id="163" name="Google Shape;163;p27">
            <a:extLst>
              <a:ext uri="{FF2B5EF4-FFF2-40B4-BE49-F238E27FC236}">
                <a16:creationId xmlns:a16="http://schemas.microsoft.com/office/drawing/2014/main" id="{838EAB39-C9C6-691F-8F01-ECCC4DEA2C22}"/>
              </a:ext>
            </a:extLst>
          </p:cNvPr>
          <p:cNvCxnSpPr/>
          <p:nvPr/>
        </p:nvCxnSpPr>
        <p:spPr>
          <a:xfrm>
            <a:off x="3885935" y="1564641"/>
            <a:ext cx="4389000" cy="0"/>
          </a:xfrm>
          <a:prstGeom prst="straightConnector1">
            <a:avLst/>
          </a:prstGeom>
          <a:noFill/>
          <a:ln w="9525" cap="flat" cmpd="sng">
            <a:solidFill>
              <a:srgbClr val="7F7F7F">
                <a:alpha val="89800"/>
              </a:srgbClr>
            </a:solidFill>
            <a:prstDash val="solid"/>
            <a:round/>
            <a:headEnd type="none" w="sm" len="sm"/>
            <a:tailEnd type="none" w="sm" len="sm"/>
          </a:ln>
        </p:spPr>
      </p:cxnSp>
      <p:sp>
        <p:nvSpPr>
          <p:cNvPr id="164" name="Google Shape;164;p27">
            <a:extLst>
              <a:ext uri="{FF2B5EF4-FFF2-40B4-BE49-F238E27FC236}">
                <a16:creationId xmlns:a16="http://schemas.microsoft.com/office/drawing/2014/main" id="{1009547A-05C8-7D7C-66EC-C9935AF5C424}"/>
              </a:ext>
            </a:extLst>
          </p:cNvPr>
          <p:cNvSpPr txBox="1">
            <a:spLocks noGrp="1"/>
          </p:cNvSpPr>
          <p:nvPr>
            <p:ph type="body" idx="1"/>
          </p:nvPr>
        </p:nvSpPr>
        <p:spPr>
          <a:xfrm>
            <a:off x="3858509" y="1649186"/>
            <a:ext cx="4803600" cy="2752800"/>
          </a:xfrm>
          <a:prstGeom prst="rect">
            <a:avLst/>
          </a:prstGeom>
          <a:noFill/>
          <a:ln>
            <a:noFill/>
          </a:ln>
        </p:spPr>
        <p:txBody>
          <a:bodyPr spcFirstLastPara="1" wrap="square" lIns="0" tIns="34275" rIns="0" bIns="34275" anchor="t" anchorCtr="0">
            <a:normAutofit lnSpcReduction="10000"/>
          </a:bodyPr>
          <a:lstStyle/>
          <a:p>
            <a:pPr marL="63500" lvl="0" indent="-95250" algn="l" rtl="0">
              <a:lnSpc>
                <a:spcPct val="90000"/>
              </a:lnSpc>
              <a:spcBef>
                <a:spcPts val="1100"/>
              </a:spcBef>
              <a:spcAft>
                <a:spcPts val="0"/>
              </a:spcAft>
              <a:buSzPts val="1500"/>
              <a:buFont typeface="Noto Sans Symbols"/>
              <a:buChar char="⮚"/>
            </a:pPr>
            <a:r>
              <a:rPr lang="de-DE" dirty="0"/>
              <a:t> Herausforderungen</a:t>
            </a:r>
          </a:p>
          <a:p>
            <a:pPr marL="63500" lvl="0" indent="-95250" algn="l" rtl="0">
              <a:lnSpc>
                <a:spcPct val="90000"/>
              </a:lnSpc>
              <a:spcBef>
                <a:spcPts val="1100"/>
              </a:spcBef>
              <a:spcAft>
                <a:spcPts val="0"/>
              </a:spcAft>
              <a:buSzPts val="1500"/>
              <a:buFont typeface="Noto Sans Symbols"/>
              <a:buChar char="⮚"/>
            </a:pPr>
            <a:r>
              <a:rPr lang="de-DE" dirty="0"/>
              <a:t> Kubernetes </a:t>
            </a:r>
            <a:r>
              <a:rPr lang="de-DE" dirty="0" err="1"/>
              <a:t>to</a:t>
            </a:r>
            <a:r>
              <a:rPr lang="de-DE" dirty="0"/>
              <a:t> </a:t>
            </a:r>
            <a:r>
              <a:rPr lang="de-DE" dirty="0" err="1"/>
              <a:t>the</a:t>
            </a:r>
            <a:r>
              <a:rPr lang="de-DE" dirty="0"/>
              <a:t> </a:t>
            </a:r>
            <a:r>
              <a:rPr lang="de-DE" dirty="0" err="1"/>
              <a:t>rescue</a:t>
            </a:r>
            <a:r>
              <a:rPr lang="de-DE" dirty="0"/>
              <a:t>!</a:t>
            </a:r>
          </a:p>
          <a:p>
            <a:pPr marL="63500" lvl="0" indent="-95250" algn="l" rtl="0">
              <a:lnSpc>
                <a:spcPct val="90000"/>
              </a:lnSpc>
              <a:spcBef>
                <a:spcPts val="1100"/>
              </a:spcBef>
              <a:spcAft>
                <a:spcPts val="0"/>
              </a:spcAft>
              <a:buSzPts val="1500"/>
              <a:buFont typeface="Noto Sans Symbols"/>
              <a:buChar char="⮚"/>
            </a:pPr>
            <a:r>
              <a:rPr lang="de-DE" dirty="0"/>
              <a:t> Was ist Kubernetes? </a:t>
            </a:r>
          </a:p>
          <a:p>
            <a:pPr marL="63500" lvl="0" indent="-95250" algn="l" rtl="0">
              <a:lnSpc>
                <a:spcPct val="90000"/>
              </a:lnSpc>
              <a:spcBef>
                <a:spcPts val="1100"/>
              </a:spcBef>
              <a:spcAft>
                <a:spcPts val="0"/>
              </a:spcAft>
              <a:buSzPts val="1500"/>
              <a:buFont typeface="Noto Sans Symbols"/>
              <a:buChar char="⮚"/>
            </a:pPr>
            <a:r>
              <a:rPr lang="de-DE" dirty="0"/>
              <a:t> Was bietet Kubernetes?</a:t>
            </a:r>
          </a:p>
          <a:p>
            <a:pPr marL="63500" lvl="0" indent="-95250" algn="l" rtl="0">
              <a:lnSpc>
                <a:spcPct val="90000"/>
              </a:lnSpc>
              <a:spcBef>
                <a:spcPts val="1100"/>
              </a:spcBef>
              <a:spcAft>
                <a:spcPts val="0"/>
              </a:spcAft>
              <a:buSzPts val="1500"/>
              <a:buFont typeface="Noto Sans Symbols"/>
              <a:buChar char="⮚"/>
            </a:pPr>
            <a:r>
              <a:rPr lang="de-DE" dirty="0"/>
              <a:t> Grundlagen Kubernetes</a:t>
            </a:r>
          </a:p>
          <a:p>
            <a:pPr marL="63500" lvl="0" indent="-95250" algn="l" rtl="0">
              <a:lnSpc>
                <a:spcPct val="90000"/>
              </a:lnSpc>
              <a:spcBef>
                <a:spcPts val="1100"/>
              </a:spcBef>
              <a:spcAft>
                <a:spcPts val="0"/>
              </a:spcAft>
              <a:buSzPts val="1500"/>
              <a:buFont typeface="Noto Sans Symbols"/>
              <a:buChar char="⮚"/>
            </a:pPr>
            <a:r>
              <a:rPr lang="de-DE" dirty="0"/>
              <a:t> Kubernetes Komponenten</a:t>
            </a:r>
          </a:p>
          <a:p>
            <a:pPr marL="63500" lvl="0" indent="-95250" algn="l" rtl="0">
              <a:lnSpc>
                <a:spcPct val="90000"/>
              </a:lnSpc>
              <a:spcBef>
                <a:spcPts val="1100"/>
              </a:spcBef>
              <a:spcAft>
                <a:spcPts val="0"/>
              </a:spcAft>
              <a:buSzPts val="1500"/>
              <a:buFont typeface="Noto Sans Symbols"/>
              <a:buChar char="⮚"/>
            </a:pPr>
            <a:r>
              <a:rPr lang="de-DE" dirty="0"/>
              <a:t> Kubernetes in der Praxis</a:t>
            </a:r>
          </a:p>
          <a:p>
            <a:pPr marL="63500" lvl="0" indent="-95250" algn="l" rtl="0">
              <a:lnSpc>
                <a:spcPct val="90000"/>
              </a:lnSpc>
              <a:spcBef>
                <a:spcPts val="1100"/>
              </a:spcBef>
              <a:spcAft>
                <a:spcPts val="0"/>
              </a:spcAft>
              <a:buSzPts val="1500"/>
              <a:buFont typeface="Noto Sans Symbols"/>
              <a:buChar char="⮚"/>
            </a:pPr>
            <a:r>
              <a:rPr lang="de-DE" dirty="0"/>
              <a:t> Zusammenfassung</a:t>
            </a:r>
            <a:endParaRPr dirty="0"/>
          </a:p>
        </p:txBody>
      </p:sp>
      <p:sp>
        <p:nvSpPr>
          <p:cNvPr id="165" name="Google Shape;165;p27">
            <a:extLst>
              <a:ext uri="{FF2B5EF4-FFF2-40B4-BE49-F238E27FC236}">
                <a16:creationId xmlns:a16="http://schemas.microsoft.com/office/drawing/2014/main" id="{E9F89BA2-9341-834A-C2CE-375D196A55DC}"/>
              </a:ext>
            </a:extLst>
          </p:cNvPr>
          <p:cNvSpPr/>
          <p:nvPr/>
        </p:nvSpPr>
        <p:spPr>
          <a:xfrm>
            <a:off x="11" y="4750737"/>
            <a:ext cx="9144000" cy="501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6" name="Google Shape;166;p27">
            <a:extLst>
              <a:ext uri="{FF2B5EF4-FFF2-40B4-BE49-F238E27FC236}">
                <a16:creationId xmlns:a16="http://schemas.microsoft.com/office/drawing/2014/main" id="{0C27F7E9-DC53-5B8D-B5EB-60402C44D02B}"/>
              </a:ext>
            </a:extLst>
          </p:cNvPr>
          <p:cNvSpPr/>
          <p:nvPr/>
        </p:nvSpPr>
        <p:spPr>
          <a:xfrm>
            <a:off x="1" y="4800600"/>
            <a:ext cx="91440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7" name="Google Shape;167;p27">
            <a:extLst>
              <a:ext uri="{FF2B5EF4-FFF2-40B4-BE49-F238E27FC236}">
                <a16:creationId xmlns:a16="http://schemas.microsoft.com/office/drawing/2014/main" id="{589A1468-C587-B1A7-21EB-935058F12C1B}"/>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168" name="Google Shape;168;p27">
            <a:extLst>
              <a:ext uri="{FF2B5EF4-FFF2-40B4-BE49-F238E27FC236}">
                <a16:creationId xmlns:a16="http://schemas.microsoft.com/office/drawing/2014/main" id="{1E4A4E76-FA9C-1D80-76F4-36A783C68FF8}"/>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169" name="Google Shape;169;p27">
            <a:extLst>
              <a:ext uri="{FF2B5EF4-FFF2-40B4-BE49-F238E27FC236}">
                <a16:creationId xmlns:a16="http://schemas.microsoft.com/office/drawing/2014/main" id="{E1560E18-9CE0-825D-84F3-1768CF49E448}"/>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de"/>
              <a:t>33</a:t>
            </a:fld>
            <a:endParaRPr/>
          </a:p>
        </p:txBody>
      </p:sp>
      <p:sp>
        <p:nvSpPr>
          <p:cNvPr id="2" name="Rechteck: abgerundete Ecken 1">
            <a:extLst>
              <a:ext uri="{FF2B5EF4-FFF2-40B4-BE49-F238E27FC236}">
                <a16:creationId xmlns:a16="http://schemas.microsoft.com/office/drawing/2014/main" id="{B9357C52-BC1D-8711-BDCF-EA1B9B7AAE8B}"/>
              </a:ext>
            </a:extLst>
          </p:cNvPr>
          <p:cNvSpPr/>
          <p:nvPr/>
        </p:nvSpPr>
        <p:spPr>
          <a:xfrm>
            <a:off x="3630792" y="2680416"/>
            <a:ext cx="5259034" cy="397565"/>
          </a:xfrm>
          <a:prstGeom prst="round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de-DE"/>
          </a:p>
        </p:txBody>
      </p:sp>
      <p:pic>
        <p:nvPicPr>
          <p:cNvPr id="3" name="Picture 2">
            <a:extLst>
              <a:ext uri="{FF2B5EF4-FFF2-40B4-BE49-F238E27FC236}">
                <a16:creationId xmlns:a16="http://schemas.microsoft.com/office/drawing/2014/main" id="{9345CB03-338A-2E8F-EBC9-7A45A360E4F1}"/>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11370584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2414DB3A-670B-D327-3C01-60D1CE96B1DC}"/>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3773C6B3-21D3-7297-AEDD-D72D4774E048}"/>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Was bietet Kubernetes?</a:t>
            </a:r>
            <a:endParaRPr dirty="0"/>
          </a:p>
        </p:txBody>
      </p:sp>
      <p:pic>
        <p:nvPicPr>
          <p:cNvPr id="310" name="Google Shape;310;p41">
            <a:extLst>
              <a:ext uri="{FF2B5EF4-FFF2-40B4-BE49-F238E27FC236}">
                <a16:creationId xmlns:a16="http://schemas.microsoft.com/office/drawing/2014/main" id="{50F436EA-8201-DE05-0CA5-636193855974}"/>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AB00D87B-9E0B-B0DA-D10F-AE66D9D27071}"/>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41300" lvl="0" indent="0" algn="l" rtl="0">
              <a:spcBef>
                <a:spcPts val="600"/>
              </a:spcBef>
              <a:spcAft>
                <a:spcPts val="0"/>
              </a:spcAft>
              <a:buClr>
                <a:schemeClr val="dk1"/>
              </a:buClr>
              <a:buSzPts val="1100"/>
              <a:buNone/>
            </a:pPr>
            <a:r>
              <a:rPr lang="de-DE" sz="1400" u="sng" dirty="0"/>
              <a:t>Service Discovery</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Kubernetes übernimmt Netzwerkkonfiguration innerhalb des Clusters. </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Eigener DNS-Service für Services innerhalb des Clusters.</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Cluster stellt somit ein Private-Network dar.</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Erlaubt genaue Kontrolle, welche Services aus dem offenen Netz zugänglich sind und welche nicht.</a:t>
            </a:r>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0B6F2AF9-9355-0D5A-7728-DAD1A41DF789}"/>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34</a:t>
            </a:fld>
            <a:endParaRPr/>
          </a:p>
        </p:txBody>
      </p:sp>
      <p:sp>
        <p:nvSpPr>
          <p:cNvPr id="313" name="Google Shape;313;p41">
            <a:extLst>
              <a:ext uri="{FF2B5EF4-FFF2-40B4-BE49-F238E27FC236}">
                <a16:creationId xmlns:a16="http://schemas.microsoft.com/office/drawing/2014/main" id="{98FDBCF3-99F7-E354-F63D-C606AAC5A483}"/>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C46F8F92-B042-7883-AF11-048CB27BF0C1}"/>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DEC1ED21-F0C4-7AEE-80C6-E736F4B8FAB2}"/>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1386391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02CAC2BE-9567-E6D9-84E0-803FB0EBB754}"/>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B6428F7D-DB5A-0C7D-4B6A-FDCC1F1F683A}"/>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Was bietet Kubernetes?</a:t>
            </a:r>
            <a:endParaRPr dirty="0"/>
          </a:p>
        </p:txBody>
      </p:sp>
      <p:pic>
        <p:nvPicPr>
          <p:cNvPr id="310" name="Google Shape;310;p41">
            <a:extLst>
              <a:ext uri="{FF2B5EF4-FFF2-40B4-BE49-F238E27FC236}">
                <a16:creationId xmlns:a16="http://schemas.microsoft.com/office/drawing/2014/main" id="{0EDC1C1D-C5AB-56A1-0A33-91845D52AAB6}"/>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41A5FAFA-4D7D-47F4-6B76-DB02AA2252F1}"/>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41300" lvl="0" indent="0" algn="l" rtl="0">
              <a:spcBef>
                <a:spcPts val="600"/>
              </a:spcBef>
              <a:spcAft>
                <a:spcPts val="0"/>
              </a:spcAft>
              <a:buClr>
                <a:schemeClr val="dk1"/>
              </a:buClr>
              <a:buSzPts val="1100"/>
              <a:buNone/>
            </a:pPr>
            <a:r>
              <a:rPr lang="de-DE" sz="1400" u="sng" dirty="0"/>
              <a:t>Load </a:t>
            </a:r>
            <a:r>
              <a:rPr lang="de-DE" sz="1400" u="sng" dirty="0" err="1"/>
              <a:t>Balancing</a:t>
            </a:r>
            <a:endParaRPr lang="de-DE" sz="1400" u="sng" dirty="0"/>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Automatische Lastverteilung auf die einzelnen Services.</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Interner Load-Balancer verteilt die Last innerhalb des Clusters auf freie Services.</a:t>
            </a:r>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B318B757-E724-1D2F-71F0-D45A028B37D0}"/>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35</a:t>
            </a:fld>
            <a:endParaRPr/>
          </a:p>
        </p:txBody>
      </p:sp>
      <p:sp>
        <p:nvSpPr>
          <p:cNvPr id="313" name="Google Shape;313;p41">
            <a:extLst>
              <a:ext uri="{FF2B5EF4-FFF2-40B4-BE49-F238E27FC236}">
                <a16:creationId xmlns:a16="http://schemas.microsoft.com/office/drawing/2014/main" id="{22DA64E7-DD10-0C00-014E-7C90A85E50C8}"/>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8C4012DA-6C4F-76E9-2B45-52136ACAD697}"/>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E6C4089B-E89C-4C71-3B72-29FB32A5328C}"/>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11894863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7E9ED79E-4932-6DE3-8798-ABEBD0A4B6D8}"/>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B3F1C9F6-F5C9-1E1E-9B09-D47551ACD16D}"/>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Was bietet Kubernetes?</a:t>
            </a:r>
            <a:endParaRPr dirty="0"/>
          </a:p>
        </p:txBody>
      </p:sp>
      <p:pic>
        <p:nvPicPr>
          <p:cNvPr id="310" name="Google Shape;310;p41">
            <a:extLst>
              <a:ext uri="{FF2B5EF4-FFF2-40B4-BE49-F238E27FC236}">
                <a16:creationId xmlns:a16="http://schemas.microsoft.com/office/drawing/2014/main" id="{42831C23-3F43-0F14-E7D8-76812761D2DB}"/>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75513978-E876-D2BE-023D-5ED83F86CDEF}"/>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41300" lvl="0" indent="0" algn="l" rtl="0">
              <a:spcBef>
                <a:spcPts val="600"/>
              </a:spcBef>
              <a:spcAft>
                <a:spcPts val="0"/>
              </a:spcAft>
              <a:buClr>
                <a:schemeClr val="dk1"/>
              </a:buClr>
              <a:buSzPts val="1100"/>
              <a:buNone/>
            </a:pPr>
            <a:r>
              <a:rPr lang="de-DE" sz="1400" u="sng" dirty="0"/>
              <a:t>Storage Orchestration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Automatisches Einbinden von Dateisystemen.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Automatisches Einbinden von Cloud-Storage.</a:t>
            </a:r>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6C30965B-3439-41DC-F011-348E36FB4EF8}"/>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36</a:t>
            </a:fld>
            <a:endParaRPr/>
          </a:p>
        </p:txBody>
      </p:sp>
      <p:sp>
        <p:nvSpPr>
          <p:cNvPr id="313" name="Google Shape;313;p41">
            <a:extLst>
              <a:ext uri="{FF2B5EF4-FFF2-40B4-BE49-F238E27FC236}">
                <a16:creationId xmlns:a16="http://schemas.microsoft.com/office/drawing/2014/main" id="{C984B14D-9F44-396D-5910-BA2B377671F0}"/>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C263D32A-507A-9D7D-E148-9CB604D4367D}"/>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4D2C568D-9AF1-C6B8-F38F-8F734060D286}"/>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861431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601834E2-807F-E4BD-C16F-B80F4AB897D5}"/>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2ABB6CF0-EBC3-BBB4-E059-84B4816B88DE}"/>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Was bietet Kubernetes?</a:t>
            </a:r>
            <a:endParaRPr dirty="0"/>
          </a:p>
        </p:txBody>
      </p:sp>
      <p:pic>
        <p:nvPicPr>
          <p:cNvPr id="310" name="Google Shape;310;p41">
            <a:extLst>
              <a:ext uri="{FF2B5EF4-FFF2-40B4-BE49-F238E27FC236}">
                <a16:creationId xmlns:a16="http://schemas.microsoft.com/office/drawing/2014/main" id="{1CE1F2FF-F0DB-68C4-9B03-2D6C4BC8F4EF}"/>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6C2ECE33-F76D-D100-5EE2-2F029B676F34}"/>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41300" lvl="0" indent="0" algn="l" rtl="0">
              <a:spcBef>
                <a:spcPts val="600"/>
              </a:spcBef>
              <a:spcAft>
                <a:spcPts val="0"/>
              </a:spcAft>
              <a:buClr>
                <a:schemeClr val="dk1"/>
              </a:buClr>
              <a:buSzPts val="1100"/>
              <a:buNone/>
            </a:pPr>
            <a:r>
              <a:rPr lang="de-DE" sz="1400" u="sng" dirty="0"/>
              <a:t>Automatische Rollouts und Rollbacks</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Gewünschter Zustand des Systems muss lediglich in Konfiguration beschrieben werden.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Übergang in gewünschten Zustand wird automatisch vorgenommen.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Übergang erfolgt graduell, ohne Infrastruktur neu starten zu müssen.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Rollout und Rollback erfolgen somit ohne Unterbrechung.</a:t>
            </a:r>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20672A46-E919-B28D-4E37-77777E76F18F}"/>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37</a:t>
            </a:fld>
            <a:endParaRPr/>
          </a:p>
        </p:txBody>
      </p:sp>
      <p:sp>
        <p:nvSpPr>
          <p:cNvPr id="313" name="Google Shape;313;p41">
            <a:extLst>
              <a:ext uri="{FF2B5EF4-FFF2-40B4-BE49-F238E27FC236}">
                <a16:creationId xmlns:a16="http://schemas.microsoft.com/office/drawing/2014/main" id="{E039827B-E540-5F03-2C6C-AD584FDD37AA}"/>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A29E38F0-962A-71EF-CF46-0DF754497CBC}"/>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BB011F53-7B72-66A0-6C28-A67ED028B1E0}"/>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3905018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FB56746F-4D48-1220-EC84-5E54BEEB0CE0}"/>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FC2E6143-75EC-4FD4-6465-791CAE0CFDF7}"/>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Was bietet Kubernetes?</a:t>
            </a:r>
            <a:endParaRPr dirty="0"/>
          </a:p>
        </p:txBody>
      </p:sp>
      <p:pic>
        <p:nvPicPr>
          <p:cNvPr id="310" name="Google Shape;310;p41">
            <a:extLst>
              <a:ext uri="{FF2B5EF4-FFF2-40B4-BE49-F238E27FC236}">
                <a16:creationId xmlns:a16="http://schemas.microsoft.com/office/drawing/2014/main" id="{B03B41A9-FE24-42C9-FF83-F45DAFC57CAE}"/>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57FAEDD8-0E42-FA70-4E05-B5EC852A04F3}"/>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41300" lvl="0" indent="0" algn="l" rtl="0">
              <a:spcBef>
                <a:spcPts val="600"/>
              </a:spcBef>
              <a:spcAft>
                <a:spcPts val="0"/>
              </a:spcAft>
              <a:buClr>
                <a:schemeClr val="dk1"/>
              </a:buClr>
              <a:buSzPts val="1100"/>
              <a:buNone/>
            </a:pPr>
            <a:r>
              <a:rPr lang="de-DE" sz="1400" u="sng" dirty="0"/>
              <a:t>Ressourcen-Zuweisung für einzelne Container</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Kontrolle, wie viel CPU und/oder RAM ein einzelner Container erhält.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Ermöglicht effiziente Nutzung vorhandener Hardware-Ressourcen.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Erlaubt es, einzelne Services optimal auf zu erwartende Last anzupassen.</a:t>
            </a:r>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0D2FC878-32BF-E272-5EC1-9E8E4B837E5A}"/>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38</a:t>
            </a:fld>
            <a:endParaRPr/>
          </a:p>
        </p:txBody>
      </p:sp>
      <p:sp>
        <p:nvSpPr>
          <p:cNvPr id="313" name="Google Shape;313;p41">
            <a:extLst>
              <a:ext uri="{FF2B5EF4-FFF2-40B4-BE49-F238E27FC236}">
                <a16:creationId xmlns:a16="http://schemas.microsoft.com/office/drawing/2014/main" id="{6B84E460-F8F1-605A-DCDC-2F3CC1C80AC8}"/>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3B138F20-6316-CA51-0307-47AB20A16406}"/>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23B9FC7B-98C8-2231-3F77-384CC78C08FA}"/>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5236720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A17C772B-61AD-5178-BF06-1A2B3CCC2E8E}"/>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9225C2FC-5D07-0153-7CDD-C0AB58EFE43A}"/>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Was bietet Kubernetes?</a:t>
            </a:r>
            <a:endParaRPr dirty="0"/>
          </a:p>
        </p:txBody>
      </p:sp>
      <p:pic>
        <p:nvPicPr>
          <p:cNvPr id="310" name="Google Shape;310;p41">
            <a:extLst>
              <a:ext uri="{FF2B5EF4-FFF2-40B4-BE49-F238E27FC236}">
                <a16:creationId xmlns:a16="http://schemas.microsoft.com/office/drawing/2014/main" id="{5D34B063-F354-4F1D-6670-48E43D18E9D2}"/>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4A868F61-F255-0638-86F4-833E27098B43}"/>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41300" lvl="0" indent="0" algn="l" rtl="0">
              <a:spcBef>
                <a:spcPts val="600"/>
              </a:spcBef>
              <a:spcAft>
                <a:spcPts val="0"/>
              </a:spcAft>
              <a:buClr>
                <a:schemeClr val="dk1"/>
              </a:buClr>
              <a:buSzPts val="1100"/>
              <a:buNone/>
            </a:pPr>
            <a:r>
              <a:rPr lang="de-DE" sz="1400" u="sng" dirty="0"/>
              <a:t>Secret- und Konfigurationsmanagement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Umgebungsvariablen, Schlüssel und Konfigurationen können sicher verwaltet werden.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Umgebungsvariablen und Schlüssel können im laufenden Betrieb ausgetauscht werden.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Konfigurationen und Secrets müssen nicht in separaten Dateien oder in Container-Images mitgeliefert werden.</a:t>
            </a:r>
            <a:endParaRPr lang="de-DE" sz="1400" dirty="0"/>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BD6FA4AF-7740-7981-70EF-B05B4F09D06E}"/>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39</a:t>
            </a:fld>
            <a:endParaRPr/>
          </a:p>
        </p:txBody>
      </p:sp>
      <p:sp>
        <p:nvSpPr>
          <p:cNvPr id="313" name="Google Shape;313;p41">
            <a:extLst>
              <a:ext uri="{FF2B5EF4-FFF2-40B4-BE49-F238E27FC236}">
                <a16:creationId xmlns:a16="http://schemas.microsoft.com/office/drawing/2014/main" id="{152D0186-2054-197C-AFAF-1B13F79A4AF4}"/>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9A2D1946-CD6D-41E2-FAE7-7770F3553FCF}"/>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4D45CE0B-03B3-D0BE-F2D3-27C4F35E8204}"/>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531795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B56D215B-00D4-56E1-2C6A-70C59454836B}"/>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1B5FABD1-F017-53D0-8FE6-32B5290336D2}"/>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dirty="0"/>
              <a:t>Was ist Docker?</a:t>
            </a:r>
            <a:endParaRPr dirty="0"/>
          </a:p>
        </p:txBody>
      </p:sp>
      <p:pic>
        <p:nvPicPr>
          <p:cNvPr id="310" name="Google Shape;310;p41">
            <a:extLst>
              <a:ext uri="{FF2B5EF4-FFF2-40B4-BE49-F238E27FC236}">
                <a16:creationId xmlns:a16="http://schemas.microsoft.com/office/drawing/2014/main" id="{4F76A604-4B05-0147-6DC0-4E1746A57D96}"/>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4BA1D017-43C2-D224-3584-C97A1ADFAF6D}"/>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527050" indent="-285750">
              <a:spcBef>
                <a:spcPts val="600"/>
              </a:spcBef>
              <a:buClr>
                <a:schemeClr val="dk1"/>
              </a:buClr>
              <a:buSzPts val="1100"/>
              <a:buFont typeface="Arial" panose="020B0604020202020204" pitchFamily="34" charset="0"/>
              <a:buChar char="•"/>
            </a:pPr>
            <a:r>
              <a:rPr lang="de-DE" sz="1400" dirty="0"/>
              <a:t>Open-Source-Plattform für die Containerisierung zur Paketierung von Anwendungen mit Abhängigkeiten.</a:t>
            </a:r>
          </a:p>
          <a:p>
            <a:pPr marL="527050" indent="-285750">
              <a:spcBef>
                <a:spcPts val="600"/>
              </a:spcBef>
              <a:buClr>
                <a:schemeClr val="dk1"/>
              </a:buClr>
              <a:buSzPts val="1100"/>
              <a:buFont typeface="Arial" panose="020B0604020202020204" pitchFamily="34" charset="0"/>
              <a:buChar char="•"/>
            </a:pPr>
            <a:endParaRPr lang="de-DE" sz="1400" dirty="0"/>
          </a:p>
          <a:p>
            <a:pPr marL="527050" indent="-285750">
              <a:spcBef>
                <a:spcPts val="600"/>
              </a:spcBef>
              <a:buClr>
                <a:schemeClr val="dk1"/>
              </a:buClr>
              <a:buSzPts val="1100"/>
              <a:buFont typeface="Arial" panose="020B0604020202020204" pitchFamily="34" charset="0"/>
              <a:buChar char="•"/>
            </a:pPr>
            <a:r>
              <a:rPr lang="de-DE" sz="1400" dirty="0"/>
              <a:t>Bestandteile:</a:t>
            </a:r>
          </a:p>
          <a:p>
            <a:pPr marL="984250" lvl="1" indent="-285750">
              <a:spcBef>
                <a:spcPts val="600"/>
              </a:spcBef>
              <a:buClr>
                <a:schemeClr val="dk1"/>
              </a:buClr>
              <a:buSzPts val="1100"/>
              <a:buFont typeface="Arial" panose="020B0604020202020204" pitchFamily="34" charset="0"/>
              <a:buChar char="•"/>
            </a:pPr>
            <a:r>
              <a:rPr lang="de-DE" sz="1300" dirty="0"/>
              <a:t>Engine</a:t>
            </a:r>
          </a:p>
          <a:p>
            <a:pPr marL="984250" lvl="1" indent="-285750">
              <a:spcBef>
                <a:spcPts val="600"/>
              </a:spcBef>
              <a:buClr>
                <a:schemeClr val="dk1"/>
              </a:buClr>
              <a:buSzPts val="1100"/>
              <a:buFont typeface="Arial" panose="020B0604020202020204" pitchFamily="34" charset="0"/>
              <a:buChar char="•"/>
            </a:pPr>
            <a:r>
              <a:rPr lang="de-DE" sz="1300" dirty="0" err="1"/>
              <a:t>Dockerfile</a:t>
            </a:r>
            <a:endParaRPr lang="de-DE" sz="1300" dirty="0"/>
          </a:p>
          <a:p>
            <a:pPr marL="984250" lvl="1" indent="-285750">
              <a:spcBef>
                <a:spcPts val="600"/>
              </a:spcBef>
              <a:buClr>
                <a:schemeClr val="dk1"/>
              </a:buClr>
              <a:buSzPts val="1100"/>
              <a:buFont typeface="Arial" panose="020B0604020202020204" pitchFamily="34" charset="0"/>
              <a:buChar char="•"/>
            </a:pPr>
            <a:r>
              <a:rPr lang="de-DE" sz="1300" dirty="0"/>
              <a:t>Image</a:t>
            </a:r>
          </a:p>
          <a:p>
            <a:pPr marL="984250" lvl="1" indent="-285750">
              <a:spcBef>
                <a:spcPts val="600"/>
              </a:spcBef>
              <a:buClr>
                <a:schemeClr val="dk1"/>
              </a:buClr>
              <a:buSzPts val="1100"/>
              <a:buFont typeface="Arial" panose="020B0604020202020204" pitchFamily="34" charset="0"/>
              <a:buChar char="•"/>
            </a:pPr>
            <a:r>
              <a:rPr lang="de-DE" sz="1300" dirty="0"/>
              <a:t>Docker Hub</a:t>
            </a:r>
          </a:p>
          <a:p>
            <a:pPr marL="984250" lvl="1" indent="-285750">
              <a:spcBef>
                <a:spcPts val="600"/>
              </a:spcBef>
              <a:buClr>
                <a:schemeClr val="dk1"/>
              </a:buClr>
              <a:buSzPts val="1100"/>
              <a:buFont typeface="Arial" panose="020B0604020202020204" pitchFamily="34" charset="0"/>
              <a:buChar char="•"/>
            </a:pPr>
            <a:r>
              <a:rPr lang="de-DE" sz="1300" dirty="0"/>
              <a:t>Container</a:t>
            </a:r>
          </a:p>
          <a:p>
            <a:pPr marL="984250" lvl="1" indent="-285750">
              <a:spcBef>
                <a:spcPts val="600"/>
              </a:spcBef>
              <a:buClr>
                <a:schemeClr val="dk1"/>
              </a:buClr>
              <a:buSzPts val="1100"/>
              <a:buFont typeface="Arial" panose="020B0604020202020204" pitchFamily="34" charset="0"/>
              <a:buChar char="•"/>
            </a:pPr>
            <a:r>
              <a:rPr lang="de-DE" sz="1300" dirty="0"/>
              <a:t>Docker </a:t>
            </a:r>
            <a:r>
              <a:rPr lang="de-DE" sz="1300" dirty="0" err="1"/>
              <a:t>Compose</a:t>
            </a:r>
            <a:r>
              <a:rPr lang="de-DE" sz="1300" dirty="0"/>
              <a:t> </a:t>
            </a:r>
          </a:p>
          <a:p>
            <a:pPr marL="241300" indent="0">
              <a:spcBef>
                <a:spcPts val="600"/>
              </a:spcBef>
              <a:buClr>
                <a:schemeClr val="dk1"/>
              </a:buClr>
              <a:buSzPts val="1100"/>
              <a:buNone/>
            </a:pPr>
            <a:endParaRPr lang="de-DE" sz="1400" dirty="0"/>
          </a:p>
          <a:p>
            <a:pPr marL="527050" indent="-285750">
              <a:spcBef>
                <a:spcPts val="600"/>
              </a:spcBef>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3005E6E6-80C6-6547-2925-2ED8E5A3BE98}"/>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4</a:t>
            </a:fld>
            <a:endParaRPr/>
          </a:p>
        </p:txBody>
      </p:sp>
      <p:sp>
        <p:nvSpPr>
          <p:cNvPr id="313" name="Google Shape;313;p41">
            <a:extLst>
              <a:ext uri="{FF2B5EF4-FFF2-40B4-BE49-F238E27FC236}">
                <a16:creationId xmlns:a16="http://schemas.microsoft.com/office/drawing/2014/main" id="{7C4E8AD9-A902-8BA7-F76F-FFEC0A996C7B}"/>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98D0BC43-90B6-77F2-CA15-DCF16CE03101}"/>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AUTOR: XXX</a:t>
            </a:r>
            <a:endParaRPr dirty="0"/>
          </a:p>
        </p:txBody>
      </p:sp>
      <p:pic>
        <p:nvPicPr>
          <p:cNvPr id="5" name="Grafik 4">
            <a:extLst>
              <a:ext uri="{FF2B5EF4-FFF2-40B4-BE49-F238E27FC236}">
                <a16:creationId xmlns:a16="http://schemas.microsoft.com/office/drawing/2014/main" id="{639E85EF-5670-4BC4-7CD4-BBB0F4130336}"/>
              </a:ext>
            </a:extLst>
          </p:cNvPr>
          <p:cNvPicPr>
            <a:picLocks noChangeAspect="1"/>
          </p:cNvPicPr>
          <p:nvPr/>
        </p:nvPicPr>
        <p:blipFill rotWithShape="1">
          <a:blip r:embed="rId4"/>
          <a:srcRect b="5414"/>
          <a:stretch/>
        </p:blipFill>
        <p:spPr>
          <a:xfrm>
            <a:off x="3361038" y="1823069"/>
            <a:ext cx="5601730" cy="2024001"/>
          </a:xfrm>
          <a:prstGeom prst="rect">
            <a:avLst/>
          </a:prstGeom>
        </p:spPr>
      </p:pic>
      <p:pic>
        <p:nvPicPr>
          <p:cNvPr id="6" name="Grafik 5" descr="Ein Bild, das Text, Diagramm, Plan, Design enthält.&#10;&#10;Automatisch generierte Beschreibung">
            <a:extLst>
              <a:ext uri="{FF2B5EF4-FFF2-40B4-BE49-F238E27FC236}">
                <a16:creationId xmlns:a16="http://schemas.microsoft.com/office/drawing/2014/main" id="{0A8E58FD-98D8-9CF9-E146-6CF6FFCDB31C}"/>
              </a:ext>
            </a:extLst>
          </p:cNvPr>
          <p:cNvPicPr>
            <a:picLocks noChangeAspect="1"/>
          </p:cNvPicPr>
          <p:nvPr/>
        </p:nvPicPr>
        <p:blipFill rotWithShape="1">
          <a:blip r:embed="rId5"/>
          <a:srcRect t="13372" b="4950"/>
          <a:stretch/>
        </p:blipFill>
        <p:spPr>
          <a:xfrm>
            <a:off x="3297561" y="3705725"/>
            <a:ext cx="3457008" cy="1022151"/>
          </a:xfrm>
          <a:prstGeom prst="rect">
            <a:avLst/>
          </a:prstGeom>
        </p:spPr>
      </p:pic>
      <p:sp>
        <p:nvSpPr>
          <p:cNvPr id="9" name="Textfeld 8">
            <a:extLst>
              <a:ext uri="{FF2B5EF4-FFF2-40B4-BE49-F238E27FC236}">
                <a16:creationId xmlns:a16="http://schemas.microsoft.com/office/drawing/2014/main" id="{8F50D5F1-9EE0-689B-04C9-21BC1D515C8E}"/>
              </a:ext>
            </a:extLst>
          </p:cNvPr>
          <p:cNvSpPr txBox="1"/>
          <p:nvPr/>
        </p:nvSpPr>
        <p:spPr>
          <a:xfrm>
            <a:off x="0" y="4499423"/>
            <a:ext cx="9144000" cy="246221"/>
          </a:xfrm>
          <a:prstGeom prst="rect">
            <a:avLst/>
          </a:prstGeom>
          <a:noFill/>
        </p:spPr>
        <p:txBody>
          <a:bodyPr wrap="square">
            <a:spAutoFit/>
          </a:bodyPr>
          <a:lstStyle/>
          <a:p>
            <a:r>
              <a:rPr lang="de-DE" sz="1000" dirty="0"/>
              <a:t>https://www.geeksforgeeks.org/architecture-of-docker/</a:t>
            </a:r>
          </a:p>
        </p:txBody>
      </p:sp>
    </p:spTree>
    <p:extLst>
      <p:ext uri="{BB962C8B-B14F-4D97-AF65-F5344CB8AC3E}">
        <p14:creationId xmlns:p14="http://schemas.microsoft.com/office/powerpoint/2010/main" val="94792783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C06C4986-6332-20C2-2319-398E38DC5CC6}"/>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7401DCC5-0D2E-2E7B-CC75-64E8163031AF}"/>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Was bietet Kubernetes?</a:t>
            </a:r>
            <a:endParaRPr dirty="0"/>
          </a:p>
        </p:txBody>
      </p:sp>
      <p:pic>
        <p:nvPicPr>
          <p:cNvPr id="310" name="Google Shape;310;p41">
            <a:extLst>
              <a:ext uri="{FF2B5EF4-FFF2-40B4-BE49-F238E27FC236}">
                <a16:creationId xmlns:a16="http://schemas.microsoft.com/office/drawing/2014/main" id="{5A8690D6-6CD9-6C99-2AD0-53E48F5BFF43}"/>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A5F73CBB-02BD-DB65-EE27-4C3555C15B11}"/>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41300" lvl="0" indent="0" algn="l" rtl="0">
              <a:spcBef>
                <a:spcPts val="600"/>
              </a:spcBef>
              <a:spcAft>
                <a:spcPts val="0"/>
              </a:spcAft>
              <a:buClr>
                <a:schemeClr val="dk1"/>
              </a:buClr>
              <a:buSzPts val="1100"/>
              <a:buNone/>
            </a:pPr>
            <a:r>
              <a:rPr lang="de-DE" sz="1400" u="sng" dirty="0"/>
              <a:t>Horizontales Skalieren von Service</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Automatisches Skalieren von Services bei definierten Lastgrenzen.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Zusätzliche Services werden automatisch gestartet, sollte die Last zu hoch werden.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Nicht benötigte Kopien werden bei niedriger Last gestoppt.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Spart Ressourcen bei niedriger Last.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Zusätzliche Leistung wird nur benötigt, wenn Last dies auch erfordert.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Erlaubt das Einsparen von Geld und Ressourcen und den Ausgleich von Lastspitzen.</a:t>
            </a:r>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24903FF6-4A37-E058-D8B7-A38E8EAA629C}"/>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40</a:t>
            </a:fld>
            <a:endParaRPr/>
          </a:p>
        </p:txBody>
      </p:sp>
      <p:sp>
        <p:nvSpPr>
          <p:cNvPr id="313" name="Google Shape;313;p41">
            <a:extLst>
              <a:ext uri="{FF2B5EF4-FFF2-40B4-BE49-F238E27FC236}">
                <a16:creationId xmlns:a16="http://schemas.microsoft.com/office/drawing/2014/main" id="{C04CF467-22E9-6B2D-8034-167FF6ED66C6}"/>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3DB0866A-1E51-3761-F020-4C10DCC73A0E}"/>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8595427C-3752-4BD7-A63C-4D7F0F38B1A9}"/>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9622463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5AB37B0C-E264-2E61-1D9E-DFA611582515}"/>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DC0AF24C-6F22-007A-3F4A-2B82316B4E9B}"/>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Was bietet Kubernetes?</a:t>
            </a:r>
            <a:endParaRPr dirty="0"/>
          </a:p>
        </p:txBody>
      </p:sp>
      <p:pic>
        <p:nvPicPr>
          <p:cNvPr id="310" name="Google Shape;310;p41">
            <a:extLst>
              <a:ext uri="{FF2B5EF4-FFF2-40B4-BE49-F238E27FC236}">
                <a16:creationId xmlns:a16="http://schemas.microsoft.com/office/drawing/2014/main" id="{1A029C7A-C422-A4AD-168B-168E84A5F9C4}"/>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6B24F60A-0A9F-2E1B-627B-5D3CAA9740AC}"/>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41300" lvl="0" indent="0" algn="l" rtl="0">
              <a:spcBef>
                <a:spcPts val="600"/>
              </a:spcBef>
              <a:spcAft>
                <a:spcPts val="0"/>
              </a:spcAft>
              <a:buClr>
                <a:schemeClr val="dk1"/>
              </a:buClr>
              <a:buSzPts val="1100"/>
              <a:buNone/>
            </a:pPr>
            <a:r>
              <a:rPr lang="de-DE" sz="1400" u="sng" dirty="0"/>
              <a:t>Self-Healing</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Abgestürzte Services werden automatisch neu gestartet.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Kubernetes überwacht den Zustand der einzelnen Container.</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Backup-Container werden automatisch zwischengeschaltet.</a:t>
            </a:r>
          </a:p>
          <a:p>
            <a:pPr marL="1041400" lvl="1" indent="-342900">
              <a:spcBef>
                <a:spcPts val="600"/>
              </a:spcBef>
              <a:buClr>
                <a:schemeClr val="dk1"/>
              </a:buClr>
              <a:buSzPts val="1100"/>
              <a:buFont typeface="Arial" panose="020B0604020202020204" pitchFamily="34" charset="0"/>
              <a:buChar char="•"/>
            </a:pPr>
            <a:endParaRPr lang="de-DE" sz="1300" dirty="0"/>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B58A1411-2C19-A7BD-26D6-2C33A4B6D262}"/>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41</a:t>
            </a:fld>
            <a:endParaRPr/>
          </a:p>
        </p:txBody>
      </p:sp>
      <p:sp>
        <p:nvSpPr>
          <p:cNvPr id="313" name="Google Shape;313;p41">
            <a:extLst>
              <a:ext uri="{FF2B5EF4-FFF2-40B4-BE49-F238E27FC236}">
                <a16:creationId xmlns:a16="http://schemas.microsoft.com/office/drawing/2014/main" id="{8197E895-C842-0FD9-282E-4C30932BCD98}"/>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D2C461D6-7F97-E30D-A3EE-87F95DBA435C}"/>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4078B1C5-E423-2E95-DC7E-D8498E5A6CDB}"/>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9816369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786AC2EF-60FC-68F4-3834-F8F11BFCE0D3}"/>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818C9B8B-F1DF-974C-080D-4CA072AAB506}"/>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Was bietet Kubernetes?</a:t>
            </a:r>
            <a:endParaRPr dirty="0"/>
          </a:p>
        </p:txBody>
      </p:sp>
      <p:pic>
        <p:nvPicPr>
          <p:cNvPr id="310" name="Google Shape;310;p41">
            <a:extLst>
              <a:ext uri="{FF2B5EF4-FFF2-40B4-BE49-F238E27FC236}">
                <a16:creationId xmlns:a16="http://schemas.microsoft.com/office/drawing/2014/main" id="{BC504F23-B574-88F2-AF0D-ACD86B68DAB5}"/>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4BB81AF9-330D-D686-8E43-FF3293866EB6}"/>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41300" lvl="0" indent="0" algn="l" rtl="0">
              <a:spcBef>
                <a:spcPts val="600"/>
              </a:spcBef>
              <a:spcAft>
                <a:spcPts val="0"/>
              </a:spcAft>
              <a:buClr>
                <a:schemeClr val="dk1"/>
              </a:buClr>
              <a:buSzPts val="1100"/>
              <a:buNone/>
            </a:pPr>
            <a:r>
              <a:rPr lang="de-DE" sz="1400" u="sng" dirty="0"/>
              <a:t>Pop Quiz</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Abgestürzte Services werden automatisch neu gestartet.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Kubernetes überwacht den Zustand der einzelnen Container.</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Backup-Container werden automatisch zwischengeschaltet.</a:t>
            </a:r>
          </a:p>
          <a:p>
            <a:pPr marL="1041400" lvl="1" indent="-342900">
              <a:spcBef>
                <a:spcPts val="600"/>
              </a:spcBef>
              <a:buClr>
                <a:schemeClr val="dk1"/>
              </a:buClr>
              <a:buSzPts val="1100"/>
              <a:buFont typeface="Arial" panose="020B0604020202020204" pitchFamily="34" charset="0"/>
              <a:buChar char="•"/>
            </a:pPr>
            <a:endParaRPr lang="de-DE" sz="1300" dirty="0"/>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2A6DCECD-F3D0-C897-2E20-9F72646EC9A4}"/>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42</a:t>
            </a:fld>
            <a:endParaRPr/>
          </a:p>
        </p:txBody>
      </p:sp>
      <p:sp>
        <p:nvSpPr>
          <p:cNvPr id="313" name="Google Shape;313;p41">
            <a:extLst>
              <a:ext uri="{FF2B5EF4-FFF2-40B4-BE49-F238E27FC236}">
                <a16:creationId xmlns:a16="http://schemas.microsoft.com/office/drawing/2014/main" id="{1BFB4011-5DDF-26B6-6172-01635D51FCBC}"/>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6DECEDF5-B2C8-9FC3-4783-44877157D470}"/>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2FED2DE9-6B96-43C4-4714-8692776AA8EA}"/>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30007148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a:extLst>
            <a:ext uri="{FF2B5EF4-FFF2-40B4-BE49-F238E27FC236}">
              <a16:creationId xmlns:a16="http://schemas.microsoft.com/office/drawing/2014/main" id="{85E39413-6CBA-B257-F840-ACDBEAF14AFA}"/>
            </a:ext>
          </a:extLst>
        </p:cNvPr>
        <p:cNvGrpSpPr/>
        <p:nvPr/>
      </p:nvGrpSpPr>
      <p:grpSpPr>
        <a:xfrm>
          <a:off x="0" y="0"/>
          <a:ext cx="0" cy="0"/>
          <a:chOff x="0" y="0"/>
          <a:chExt cx="0" cy="0"/>
        </a:xfrm>
      </p:grpSpPr>
      <p:sp>
        <p:nvSpPr>
          <p:cNvPr id="160" name="Google Shape;160;p27">
            <a:extLst>
              <a:ext uri="{FF2B5EF4-FFF2-40B4-BE49-F238E27FC236}">
                <a16:creationId xmlns:a16="http://schemas.microsoft.com/office/drawing/2014/main" id="{FCBD3D1E-7C05-9B92-7724-1A154BB9029A}"/>
              </a:ext>
            </a:extLst>
          </p:cNvPr>
          <p:cNvSpPr/>
          <p:nvPr/>
        </p:nvSpPr>
        <p:spPr>
          <a:xfrm>
            <a:off x="0" y="0"/>
            <a:ext cx="9144000" cy="47508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chemeClr val="lt1"/>
              </a:solidFill>
              <a:latin typeface="Calibri"/>
              <a:ea typeface="Calibri"/>
              <a:cs typeface="Calibri"/>
              <a:sym typeface="Calibri"/>
            </a:endParaRPr>
          </a:p>
        </p:txBody>
      </p:sp>
      <p:sp>
        <p:nvSpPr>
          <p:cNvPr id="161" name="Google Shape;161;p27">
            <a:extLst>
              <a:ext uri="{FF2B5EF4-FFF2-40B4-BE49-F238E27FC236}">
                <a16:creationId xmlns:a16="http://schemas.microsoft.com/office/drawing/2014/main" id="{40651C6A-9500-90EC-0852-AB0C0EEDCD92}"/>
              </a:ext>
            </a:extLst>
          </p:cNvPr>
          <p:cNvSpPr txBox="1">
            <a:spLocks noGrp="1"/>
          </p:cNvSpPr>
          <p:nvPr>
            <p:ph type="title"/>
          </p:nvPr>
        </p:nvSpPr>
        <p:spPr>
          <a:xfrm>
            <a:off x="3858509" y="476210"/>
            <a:ext cx="48036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Kubernetes</a:t>
            </a:r>
            <a:endParaRPr dirty="0"/>
          </a:p>
        </p:txBody>
      </p:sp>
      <p:pic>
        <p:nvPicPr>
          <p:cNvPr id="162" name="Google Shape;162;p27">
            <a:extLst>
              <a:ext uri="{FF2B5EF4-FFF2-40B4-BE49-F238E27FC236}">
                <a16:creationId xmlns:a16="http://schemas.microsoft.com/office/drawing/2014/main" id="{8CEEF48E-3B18-F2CB-B1B5-3167314D8790}"/>
              </a:ext>
            </a:extLst>
          </p:cNvPr>
          <p:cNvPicPr preferRelativeResize="0"/>
          <p:nvPr/>
        </p:nvPicPr>
        <p:blipFill rotWithShape="1">
          <a:blip r:embed="rId3">
            <a:alphaModFix/>
          </a:blip>
          <a:srcRect l="66729"/>
          <a:stretch/>
        </p:blipFill>
        <p:spPr>
          <a:xfrm>
            <a:off x="1010107" y="435824"/>
            <a:ext cx="1946010" cy="1857102"/>
          </a:xfrm>
          <a:prstGeom prst="rect">
            <a:avLst/>
          </a:prstGeom>
          <a:noFill/>
          <a:ln>
            <a:noFill/>
          </a:ln>
        </p:spPr>
      </p:pic>
      <p:cxnSp>
        <p:nvCxnSpPr>
          <p:cNvPr id="163" name="Google Shape;163;p27">
            <a:extLst>
              <a:ext uri="{FF2B5EF4-FFF2-40B4-BE49-F238E27FC236}">
                <a16:creationId xmlns:a16="http://schemas.microsoft.com/office/drawing/2014/main" id="{5EABB661-FA35-12DF-CD7F-1F7706B83FBA}"/>
              </a:ext>
            </a:extLst>
          </p:cNvPr>
          <p:cNvCxnSpPr/>
          <p:nvPr/>
        </p:nvCxnSpPr>
        <p:spPr>
          <a:xfrm>
            <a:off x="3885935" y="1564641"/>
            <a:ext cx="4389000" cy="0"/>
          </a:xfrm>
          <a:prstGeom prst="straightConnector1">
            <a:avLst/>
          </a:prstGeom>
          <a:noFill/>
          <a:ln w="9525" cap="flat" cmpd="sng">
            <a:solidFill>
              <a:srgbClr val="7F7F7F">
                <a:alpha val="89800"/>
              </a:srgbClr>
            </a:solidFill>
            <a:prstDash val="solid"/>
            <a:round/>
            <a:headEnd type="none" w="sm" len="sm"/>
            <a:tailEnd type="none" w="sm" len="sm"/>
          </a:ln>
        </p:spPr>
      </p:cxnSp>
      <p:sp>
        <p:nvSpPr>
          <p:cNvPr id="164" name="Google Shape;164;p27">
            <a:extLst>
              <a:ext uri="{FF2B5EF4-FFF2-40B4-BE49-F238E27FC236}">
                <a16:creationId xmlns:a16="http://schemas.microsoft.com/office/drawing/2014/main" id="{3B21F239-E874-ED52-1606-C883CBC7BF9F}"/>
              </a:ext>
            </a:extLst>
          </p:cNvPr>
          <p:cNvSpPr txBox="1">
            <a:spLocks noGrp="1"/>
          </p:cNvSpPr>
          <p:nvPr>
            <p:ph type="body" idx="1"/>
          </p:nvPr>
        </p:nvSpPr>
        <p:spPr>
          <a:xfrm>
            <a:off x="3858509" y="1649186"/>
            <a:ext cx="4803600" cy="2752800"/>
          </a:xfrm>
          <a:prstGeom prst="rect">
            <a:avLst/>
          </a:prstGeom>
          <a:noFill/>
          <a:ln>
            <a:noFill/>
          </a:ln>
        </p:spPr>
        <p:txBody>
          <a:bodyPr spcFirstLastPara="1" wrap="square" lIns="0" tIns="34275" rIns="0" bIns="34275" anchor="t" anchorCtr="0">
            <a:normAutofit lnSpcReduction="10000"/>
          </a:bodyPr>
          <a:lstStyle/>
          <a:p>
            <a:pPr marL="63500" lvl="0" indent="-95250" algn="l" rtl="0">
              <a:lnSpc>
                <a:spcPct val="90000"/>
              </a:lnSpc>
              <a:spcBef>
                <a:spcPts val="1100"/>
              </a:spcBef>
              <a:spcAft>
                <a:spcPts val="0"/>
              </a:spcAft>
              <a:buSzPts val="1500"/>
              <a:buFont typeface="Noto Sans Symbols"/>
              <a:buChar char="⮚"/>
            </a:pPr>
            <a:r>
              <a:rPr lang="de-DE" dirty="0"/>
              <a:t> Herausforderungen</a:t>
            </a:r>
          </a:p>
          <a:p>
            <a:pPr marL="63500" lvl="0" indent="-95250" algn="l" rtl="0">
              <a:lnSpc>
                <a:spcPct val="90000"/>
              </a:lnSpc>
              <a:spcBef>
                <a:spcPts val="1100"/>
              </a:spcBef>
              <a:spcAft>
                <a:spcPts val="0"/>
              </a:spcAft>
              <a:buSzPts val="1500"/>
              <a:buFont typeface="Noto Sans Symbols"/>
              <a:buChar char="⮚"/>
            </a:pPr>
            <a:r>
              <a:rPr lang="de-DE" dirty="0"/>
              <a:t> Kubernetes </a:t>
            </a:r>
            <a:r>
              <a:rPr lang="de-DE" dirty="0" err="1"/>
              <a:t>to</a:t>
            </a:r>
            <a:r>
              <a:rPr lang="de-DE" dirty="0"/>
              <a:t> </a:t>
            </a:r>
            <a:r>
              <a:rPr lang="de-DE" dirty="0" err="1"/>
              <a:t>the</a:t>
            </a:r>
            <a:r>
              <a:rPr lang="de-DE" dirty="0"/>
              <a:t> </a:t>
            </a:r>
            <a:r>
              <a:rPr lang="de-DE" dirty="0" err="1"/>
              <a:t>rescue</a:t>
            </a:r>
            <a:r>
              <a:rPr lang="de-DE" dirty="0"/>
              <a:t>!</a:t>
            </a:r>
          </a:p>
          <a:p>
            <a:pPr marL="63500" lvl="0" indent="-95250" algn="l" rtl="0">
              <a:lnSpc>
                <a:spcPct val="90000"/>
              </a:lnSpc>
              <a:spcBef>
                <a:spcPts val="1100"/>
              </a:spcBef>
              <a:spcAft>
                <a:spcPts val="0"/>
              </a:spcAft>
              <a:buSzPts val="1500"/>
              <a:buFont typeface="Noto Sans Symbols"/>
              <a:buChar char="⮚"/>
            </a:pPr>
            <a:r>
              <a:rPr lang="de-DE" dirty="0"/>
              <a:t> Was ist Kubernetes? </a:t>
            </a:r>
          </a:p>
          <a:p>
            <a:pPr marL="63500" lvl="0" indent="-95250" algn="l" rtl="0">
              <a:lnSpc>
                <a:spcPct val="90000"/>
              </a:lnSpc>
              <a:spcBef>
                <a:spcPts val="1100"/>
              </a:spcBef>
              <a:spcAft>
                <a:spcPts val="0"/>
              </a:spcAft>
              <a:buSzPts val="1500"/>
              <a:buFont typeface="Noto Sans Symbols"/>
              <a:buChar char="⮚"/>
            </a:pPr>
            <a:r>
              <a:rPr lang="de-DE" dirty="0"/>
              <a:t> Was bietet Kubernetes?</a:t>
            </a:r>
          </a:p>
          <a:p>
            <a:pPr marL="63500" lvl="0" indent="-95250" algn="l" rtl="0">
              <a:lnSpc>
                <a:spcPct val="90000"/>
              </a:lnSpc>
              <a:spcBef>
                <a:spcPts val="1100"/>
              </a:spcBef>
              <a:spcAft>
                <a:spcPts val="0"/>
              </a:spcAft>
              <a:buSzPts val="1500"/>
              <a:buFont typeface="Noto Sans Symbols"/>
              <a:buChar char="⮚"/>
            </a:pPr>
            <a:r>
              <a:rPr lang="de-DE" dirty="0"/>
              <a:t> Grundlagen Kubernetes</a:t>
            </a:r>
          </a:p>
          <a:p>
            <a:pPr marL="63500" lvl="0" indent="-95250" algn="l" rtl="0">
              <a:lnSpc>
                <a:spcPct val="90000"/>
              </a:lnSpc>
              <a:spcBef>
                <a:spcPts val="1100"/>
              </a:spcBef>
              <a:spcAft>
                <a:spcPts val="0"/>
              </a:spcAft>
              <a:buSzPts val="1500"/>
              <a:buFont typeface="Noto Sans Symbols"/>
              <a:buChar char="⮚"/>
            </a:pPr>
            <a:r>
              <a:rPr lang="de-DE" dirty="0"/>
              <a:t> Kubernetes Komponenten</a:t>
            </a:r>
          </a:p>
          <a:p>
            <a:pPr marL="63500" lvl="0" indent="-95250" algn="l" rtl="0">
              <a:lnSpc>
                <a:spcPct val="90000"/>
              </a:lnSpc>
              <a:spcBef>
                <a:spcPts val="1100"/>
              </a:spcBef>
              <a:spcAft>
                <a:spcPts val="0"/>
              </a:spcAft>
              <a:buSzPts val="1500"/>
              <a:buFont typeface="Noto Sans Symbols"/>
              <a:buChar char="⮚"/>
            </a:pPr>
            <a:r>
              <a:rPr lang="de-DE" dirty="0"/>
              <a:t> Kubernetes in der Praxis</a:t>
            </a:r>
          </a:p>
          <a:p>
            <a:pPr marL="63500" lvl="0" indent="-95250" algn="l" rtl="0">
              <a:lnSpc>
                <a:spcPct val="90000"/>
              </a:lnSpc>
              <a:spcBef>
                <a:spcPts val="1100"/>
              </a:spcBef>
              <a:spcAft>
                <a:spcPts val="0"/>
              </a:spcAft>
              <a:buSzPts val="1500"/>
              <a:buFont typeface="Noto Sans Symbols"/>
              <a:buChar char="⮚"/>
            </a:pPr>
            <a:r>
              <a:rPr lang="de-DE" dirty="0"/>
              <a:t> Zusammenfassung</a:t>
            </a:r>
            <a:endParaRPr dirty="0"/>
          </a:p>
        </p:txBody>
      </p:sp>
      <p:sp>
        <p:nvSpPr>
          <p:cNvPr id="165" name="Google Shape;165;p27">
            <a:extLst>
              <a:ext uri="{FF2B5EF4-FFF2-40B4-BE49-F238E27FC236}">
                <a16:creationId xmlns:a16="http://schemas.microsoft.com/office/drawing/2014/main" id="{4D161D55-09C0-B95C-6CCF-6CE7433D4C70}"/>
              </a:ext>
            </a:extLst>
          </p:cNvPr>
          <p:cNvSpPr/>
          <p:nvPr/>
        </p:nvSpPr>
        <p:spPr>
          <a:xfrm>
            <a:off x="11" y="4750737"/>
            <a:ext cx="9144000" cy="501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6" name="Google Shape;166;p27">
            <a:extLst>
              <a:ext uri="{FF2B5EF4-FFF2-40B4-BE49-F238E27FC236}">
                <a16:creationId xmlns:a16="http://schemas.microsoft.com/office/drawing/2014/main" id="{47C5C6E3-766A-B3D0-CF6F-406B7AEE1E0F}"/>
              </a:ext>
            </a:extLst>
          </p:cNvPr>
          <p:cNvSpPr/>
          <p:nvPr/>
        </p:nvSpPr>
        <p:spPr>
          <a:xfrm>
            <a:off x="1" y="4800600"/>
            <a:ext cx="91440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7" name="Google Shape;167;p27">
            <a:extLst>
              <a:ext uri="{FF2B5EF4-FFF2-40B4-BE49-F238E27FC236}">
                <a16:creationId xmlns:a16="http://schemas.microsoft.com/office/drawing/2014/main" id="{E63A49D9-4585-8548-416A-64BC517A67EB}"/>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168" name="Google Shape;168;p27">
            <a:extLst>
              <a:ext uri="{FF2B5EF4-FFF2-40B4-BE49-F238E27FC236}">
                <a16:creationId xmlns:a16="http://schemas.microsoft.com/office/drawing/2014/main" id="{426F9C47-65B9-116C-7789-1F249AC08AAF}"/>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169" name="Google Shape;169;p27">
            <a:extLst>
              <a:ext uri="{FF2B5EF4-FFF2-40B4-BE49-F238E27FC236}">
                <a16:creationId xmlns:a16="http://schemas.microsoft.com/office/drawing/2014/main" id="{C1E5E972-7E55-3675-071C-A8CBE6F7CE47}"/>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de"/>
              <a:t>43</a:t>
            </a:fld>
            <a:endParaRPr/>
          </a:p>
        </p:txBody>
      </p:sp>
      <p:sp>
        <p:nvSpPr>
          <p:cNvPr id="2" name="Rechteck: abgerundete Ecken 1">
            <a:extLst>
              <a:ext uri="{FF2B5EF4-FFF2-40B4-BE49-F238E27FC236}">
                <a16:creationId xmlns:a16="http://schemas.microsoft.com/office/drawing/2014/main" id="{4EFDB475-5404-C896-5A27-EC938E492C25}"/>
              </a:ext>
            </a:extLst>
          </p:cNvPr>
          <p:cNvSpPr/>
          <p:nvPr/>
        </p:nvSpPr>
        <p:spPr>
          <a:xfrm>
            <a:off x="3630792" y="2972516"/>
            <a:ext cx="5259034" cy="397565"/>
          </a:xfrm>
          <a:prstGeom prst="round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de-DE"/>
          </a:p>
        </p:txBody>
      </p:sp>
      <p:pic>
        <p:nvPicPr>
          <p:cNvPr id="3" name="Picture 2">
            <a:extLst>
              <a:ext uri="{FF2B5EF4-FFF2-40B4-BE49-F238E27FC236}">
                <a16:creationId xmlns:a16="http://schemas.microsoft.com/office/drawing/2014/main" id="{017B7A79-2F27-63CC-451E-D75AC68ACCF7}"/>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5055420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8D73DD09-4BAA-2EBE-9B78-F802F3689673}"/>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668240D0-F548-0E3E-A4E0-FD615CBECF00}"/>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Grundlagen Kubernetes</a:t>
            </a:r>
            <a:endParaRPr dirty="0"/>
          </a:p>
        </p:txBody>
      </p:sp>
      <p:pic>
        <p:nvPicPr>
          <p:cNvPr id="310" name="Google Shape;310;p41">
            <a:extLst>
              <a:ext uri="{FF2B5EF4-FFF2-40B4-BE49-F238E27FC236}">
                <a16:creationId xmlns:a16="http://schemas.microsoft.com/office/drawing/2014/main" id="{305A0F69-B943-5C2E-4DDD-D153145A0FC8}"/>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A8A06942-A055-6AE8-9500-D9C7609A9632}"/>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41300" lvl="0" indent="0" algn="l" rtl="0">
              <a:spcBef>
                <a:spcPts val="600"/>
              </a:spcBef>
              <a:spcAft>
                <a:spcPts val="0"/>
              </a:spcAft>
              <a:buClr>
                <a:schemeClr val="dk1"/>
              </a:buClr>
              <a:buSzPts val="1100"/>
              <a:buNone/>
            </a:pPr>
            <a:endParaRPr lang="de-DE" sz="1300" dirty="0"/>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Automatisiert die Verwaltung und Steuerung von Container-Applikationen.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Überwacht den Status der einzelnen Container.</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b="1" i="1" dirty="0"/>
              <a:t>Self-Healing:</a:t>
            </a:r>
            <a:r>
              <a:rPr lang="de-DE" sz="1400" dirty="0"/>
              <a:t> Container werden automatisch neu gestartet, sollten sie abstürzen.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b="1" i="1" dirty="0"/>
              <a:t>Skalierbar:</a:t>
            </a:r>
            <a:r>
              <a:rPr lang="de-DE" sz="1400" dirty="0"/>
              <a:t> Eine Applikation kann auf mehreren Replikaten laufen. Macht Load-</a:t>
            </a:r>
            <a:r>
              <a:rPr lang="de-DE" sz="1400" dirty="0" err="1"/>
              <a:t>Balancing</a:t>
            </a:r>
            <a:r>
              <a:rPr lang="de-DE" sz="1400" dirty="0"/>
              <a:t> möglich.</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b="1" i="1" dirty="0"/>
              <a:t>Sicher:</a:t>
            </a:r>
            <a:r>
              <a:rPr lang="de-DE" sz="1400" dirty="0"/>
              <a:t> Container kommunizieren innerhalb eines internen Netzwerkes. Zugang von Außen ist eingeschränkt.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b="1" i="1" dirty="0"/>
              <a:t>Automatische Verwaltung:</a:t>
            </a:r>
            <a:r>
              <a:rPr lang="de-DE" sz="1400" dirty="0"/>
              <a:t> Es muss lediglich der Zustand eines Schwarms an Containern beschrieben werden.</a:t>
            </a:r>
            <a:endParaRPr lang="de-DE" sz="1400" b="1" i="1" dirty="0"/>
          </a:p>
        </p:txBody>
      </p:sp>
      <p:sp>
        <p:nvSpPr>
          <p:cNvPr id="312" name="Google Shape;312;p41">
            <a:extLst>
              <a:ext uri="{FF2B5EF4-FFF2-40B4-BE49-F238E27FC236}">
                <a16:creationId xmlns:a16="http://schemas.microsoft.com/office/drawing/2014/main" id="{5EF970DA-1CA2-5F2B-6020-99C54ADC2847}"/>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44</a:t>
            </a:fld>
            <a:endParaRPr/>
          </a:p>
        </p:txBody>
      </p:sp>
      <p:sp>
        <p:nvSpPr>
          <p:cNvPr id="313" name="Google Shape;313;p41">
            <a:extLst>
              <a:ext uri="{FF2B5EF4-FFF2-40B4-BE49-F238E27FC236}">
                <a16:creationId xmlns:a16="http://schemas.microsoft.com/office/drawing/2014/main" id="{C8DC33FC-4A8D-8CF7-7045-426EB264373A}"/>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806CA79A-D5CA-44A7-4869-5E75EA8AC47F}"/>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08EF9954-75CC-9B24-D752-6BE1362BE2A2}"/>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5267008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DEEBF4E1-E011-0397-EB69-3ADA3EA0E606}"/>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72722368-15C9-FABF-BEC4-DE9033054763}"/>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Grundlagen Kubernetes</a:t>
            </a:r>
            <a:endParaRPr dirty="0"/>
          </a:p>
        </p:txBody>
      </p:sp>
      <p:pic>
        <p:nvPicPr>
          <p:cNvPr id="310" name="Google Shape;310;p41">
            <a:extLst>
              <a:ext uri="{FF2B5EF4-FFF2-40B4-BE49-F238E27FC236}">
                <a16:creationId xmlns:a16="http://schemas.microsoft.com/office/drawing/2014/main" id="{A8612EFA-A80C-76F5-09F0-1D0900EA0AAE}"/>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5569CFEB-BB4C-4445-CEBF-11964391007F}"/>
              </a:ext>
            </a:extLst>
          </p:cNvPr>
          <p:cNvSpPr txBox="1">
            <a:spLocks noGrp="1"/>
          </p:cNvSpPr>
          <p:nvPr>
            <p:ph type="body" idx="1"/>
          </p:nvPr>
        </p:nvSpPr>
        <p:spPr>
          <a:xfrm>
            <a:off x="822960" y="1384300"/>
            <a:ext cx="4060190" cy="30174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Container werden in einem sogenannten „Cluster“ von Kubernetes verwaltet.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Kubernetes übernimmt den Aufbau und die Steuerung des Clusters.</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Kubernetes regelt die Kommunikation der Container innerhalb des Clusters.</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Kubernetes regelt die Kommunikation mit der Außenwelt.</a:t>
            </a:r>
          </a:p>
        </p:txBody>
      </p:sp>
      <p:sp>
        <p:nvSpPr>
          <p:cNvPr id="312" name="Google Shape;312;p41">
            <a:extLst>
              <a:ext uri="{FF2B5EF4-FFF2-40B4-BE49-F238E27FC236}">
                <a16:creationId xmlns:a16="http://schemas.microsoft.com/office/drawing/2014/main" id="{38E49B5F-131D-EE55-F7CB-DA69DA9EED56}"/>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45</a:t>
            </a:fld>
            <a:endParaRPr/>
          </a:p>
        </p:txBody>
      </p:sp>
      <p:sp>
        <p:nvSpPr>
          <p:cNvPr id="313" name="Google Shape;313;p41">
            <a:extLst>
              <a:ext uri="{FF2B5EF4-FFF2-40B4-BE49-F238E27FC236}">
                <a16:creationId xmlns:a16="http://schemas.microsoft.com/office/drawing/2014/main" id="{33E9E945-0CF1-E783-DC31-855748553607}"/>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FE41D449-E9F8-E37A-6077-FBFA9B999C10}"/>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93B3945E-4954-374F-8EA6-905884D73AF9}"/>
              </a:ext>
            </a:extLst>
          </p:cNvPr>
          <p:cNvPicPr>
            <a:picLocks noChangeAspect="1"/>
          </p:cNvPicPr>
          <p:nvPr/>
        </p:nvPicPr>
        <p:blipFill>
          <a:blip r:embed="rId4"/>
          <a:stretch>
            <a:fillRect/>
          </a:stretch>
        </p:blipFill>
        <p:spPr>
          <a:xfrm>
            <a:off x="7971189" y="0"/>
            <a:ext cx="1172811" cy="1141887"/>
          </a:xfrm>
          <a:prstGeom prst="rect">
            <a:avLst/>
          </a:prstGeom>
        </p:spPr>
      </p:pic>
      <p:pic>
        <p:nvPicPr>
          <p:cNvPr id="6" name="Picture 5" descr="A diagram of a container&#10;&#10;Description automatically generated">
            <a:extLst>
              <a:ext uri="{FF2B5EF4-FFF2-40B4-BE49-F238E27FC236}">
                <a16:creationId xmlns:a16="http://schemas.microsoft.com/office/drawing/2014/main" id="{20D79137-1A88-3954-A80B-A666A1F1C46E}"/>
              </a:ext>
            </a:extLst>
          </p:cNvPr>
          <p:cNvPicPr>
            <a:picLocks noChangeAspect="1"/>
          </p:cNvPicPr>
          <p:nvPr/>
        </p:nvPicPr>
        <p:blipFill>
          <a:blip r:embed="rId5"/>
          <a:stretch>
            <a:fillRect/>
          </a:stretch>
        </p:blipFill>
        <p:spPr>
          <a:xfrm>
            <a:off x="5252604" y="1390001"/>
            <a:ext cx="3167271" cy="3310876"/>
          </a:xfrm>
          <a:prstGeom prst="rect">
            <a:avLst/>
          </a:prstGeom>
        </p:spPr>
      </p:pic>
    </p:spTree>
    <p:extLst>
      <p:ext uri="{BB962C8B-B14F-4D97-AF65-F5344CB8AC3E}">
        <p14:creationId xmlns:p14="http://schemas.microsoft.com/office/powerpoint/2010/main" val="23906698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D250BDBF-379C-E923-D666-C32BA35AD695}"/>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73C5A389-2F09-20D0-7C2A-0121C4C2BB68}"/>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Grundlagen Kubernetes</a:t>
            </a:r>
            <a:endParaRPr dirty="0"/>
          </a:p>
        </p:txBody>
      </p:sp>
      <p:pic>
        <p:nvPicPr>
          <p:cNvPr id="310" name="Google Shape;310;p41">
            <a:extLst>
              <a:ext uri="{FF2B5EF4-FFF2-40B4-BE49-F238E27FC236}">
                <a16:creationId xmlns:a16="http://schemas.microsoft.com/office/drawing/2014/main" id="{38F5CD7B-C77D-DDCD-06C6-F7AC521E2A46}"/>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9CE3F343-8455-0E0F-5CF3-D4E82F7E9B77}"/>
              </a:ext>
            </a:extLst>
          </p:cNvPr>
          <p:cNvSpPr txBox="1">
            <a:spLocks noGrp="1"/>
          </p:cNvSpPr>
          <p:nvPr>
            <p:ph type="body" idx="1"/>
          </p:nvPr>
        </p:nvSpPr>
        <p:spPr>
          <a:xfrm>
            <a:off x="822960" y="1384300"/>
            <a:ext cx="4110990" cy="30174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Zentrales Feature: </a:t>
            </a:r>
            <a:r>
              <a:rPr lang="de-DE" sz="1300" b="1" dirty="0"/>
              <a:t>Deklarativer Ansatz</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Der Aufbau und gewünschte Zustand eines Clusters wird in </a:t>
            </a:r>
            <a:r>
              <a:rPr lang="de-DE" sz="1300" b="1" i="1" dirty="0"/>
              <a:t>.</a:t>
            </a:r>
            <a:r>
              <a:rPr lang="de-DE" sz="1300" b="1" i="1" dirty="0" err="1"/>
              <a:t>yaml</a:t>
            </a:r>
            <a:r>
              <a:rPr lang="de-DE" sz="1300" dirty="0"/>
              <a:t>-Dateien beschrieben.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Tatsächliches Herstellen des Zustands wird von Kubernetes übernommen.</a:t>
            </a:r>
          </a:p>
          <a:p>
            <a:pPr marL="241300" lvl="0" indent="0" algn="l" rtl="0">
              <a:spcBef>
                <a:spcPts val="600"/>
              </a:spcBef>
              <a:spcAft>
                <a:spcPts val="0"/>
              </a:spcAft>
              <a:buClr>
                <a:schemeClr val="dk1"/>
              </a:buClr>
              <a:buSzPts val="1100"/>
              <a:buNone/>
            </a:pPr>
            <a:endParaRPr lang="de-DE" sz="1300" dirty="0"/>
          </a:p>
        </p:txBody>
      </p:sp>
      <p:sp>
        <p:nvSpPr>
          <p:cNvPr id="312" name="Google Shape;312;p41">
            <a:extLst>
              <a:ext uri="{FF2B5EF4-FFF2-40B4-BE49-F238E27FC236}">
                <a16:creationId xmlns:a16="http://schemas.microsoft.com/office/drawing/2014/main" id="{7291B27D-F446-1211-8B58-84A4EF5E5064}"/>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46</a:t>
            </a:fld>
            <a:endParaRPr/>
          </a:p>
        </p:txBody>
      </p:sp>
      <p:sp>
        <p:nvSpPr>
          <p:cNvPr id="313" name="Google Shape;313;p41">
            <a:extLst>
              <a:ext uri="{FF2B5EF4-FFF2-40B4-BE49-F238E27FC236}">
                <a16:creationId xmlns:a16="http://schemas.microsoft.com/office/drawing/2014/main" id="{143EDAF5-CCAA-F353-C05E-AB933D0F9FF4}"/>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62C649E5-DEA2-949C-0569-165CCFF8FCD1}"/>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FECE5D98-F37B-D8ED-2FA9-65F7D1E554B9}"/>
              </a:ext>
            </a:extLst>
          </p:cNvPr>
          <p:cNvPicPr>
            <a:picLocks noChangeAspect="1"/>
          </p:cNvPicPr>
          <p:nvPr/>
        </p:nvPicPr>
        <p:blipFill>
          <a:blip r:embed="rId4"/>
          <a:stretch>
            <a:fillRect/>
          </a:stretch>
        </p:blipFill>
        <p:spPr>
          <a:xfrm>
            <a:off x="7971189" y="0"/>
            <a:ext cx="1172811" cy="1141887"/>
          </a:xfrm>
          <a:prstGeom prst="rect">
            <a:avLst/>
          </a:prstGeom>
        </p:spPr>
      </p:pic>
      <p:pic>
        <p:nvPicPr>
          <p:cNvPr id="4" name="Picture 3" descr="A screenshot of a computer screen&#10;&#10;Description automatically generated">
            <a:extLst>
              <a:ext uri="{FF2B5EF4-FFF2-40B4-BE49-F238E27FC236}">
                <a16:creationId xmlns:a16="http://schemas.microsoft.com/office/drawing/2014/main" id="{0E0BBD78-8076-FFE4-F724-6FC29A2E6E37}"/>
              </a:ext>
            </a:extLst>
          </p:cNvPr>
          <p:cNvPicPr>
            <a:picLocks noChangeAspect="1"/>
          </p:cNvPicPr>
          <p:nvPr/>
        </p:nvPicPr>
        <p:blipFill>
          <a:blip r:embed="rId5"/>
          <a:stretch>
            <a:fillRect/>
          </a:stretch>
        </p:blipFill>
        <p:spPr>
          <a:xfrm>
            <a:off x="5525033" y="1237350"/>
            <a:ext cx="2884311" cy="3708400"/>
          </a:xfrm>
          <a:prstGeom prst="rect">
            <a:avLst/>
          </a:prstGeom>
        </p:spPr>
      </p:pic>
    </p:spTree>
    <p:extLst>
      <p:ext uri="{BB962C8B-B14F-4D97-AF65-F5344CB8AC3E}">
        <p14:creationId xmlns:p14="http://schemas.microsoft.com/office/powerpoint/2010/main" val="40288241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ACA25449-A238-8361-34DD-12F5E3F1CBC2}"/>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0C727780-1D31-6A69-1E8F-7422AA87B26D}"/>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Grundlagen Kubernetes</a:t>
            </a:r>
            <a:endParaRPr dirty="0"/>
          </a:p>
        </p:txBody>
      </p:sp>
      <p:pic>
        <p:nvPicPr>
          <p:cNvPr id="310" name="Google Shape;310;p41">
            <a:extLst>
              <a:ext uri="{FF2B5EF4-FFF2-40B4-BE49-F238E27FC236}">
                <a16:creationId xmlns:a16="http://schemas.microsoft.com/office/drawing/2014/main" id="{7814C09E-300D-6866-D16D-09C5C17D2BF8}"/>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C85854C3-9732-66B1-A13A-4FD97D0A7E8C}"/>
              </a:ext>
            </a:extLst>
          </p:cNvPr>
          <p:cNvSpPr txBox="1">
            <a:spLocks noGrp="1"/>
          </p:cNvSpPr>
          <p:nvPr>
            <p:ph type="body" idx="1"/>
          </p:nvPr>
        </p:nvSpPr>
        <p:spPr>
          <a:xfrm>
            <a:off x="822959" y="1384300"/>
            <a:ext cx="7148229" cy="30174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300" b="1" i="1" dirty="0"/>
              <a:t>Command-Line-Tool: </a:t>
            </a:r>
            <a:r>
              <a:rPr lang="de-DE" sz="1300" b="1" i="1" dirty="0" err="1"/>
              <a:t>kubectl</a:t>
            </a:r>
            <a:r>
              <a:rPr lang="de-DE" sz="1300" b="1" i="1" dirty="0"/>
              <a:t>:</a:t>
            </a:r>
          </a:p>
          <a:p>
            <a:pPr marL="984250" lvl="1" indent="-285750">
              <a:spcBef>
                <a:spcPts val="600"/>
              </a:spcBef>
              <a:buClr>
                <a:schemeClr val="dk1"/>
              </a:buClr>
              <a:buSzPts val="1100"/>
              <a:buFont typeface="Arial" panose="020B0604020202020204" pitchFamily="34" charset="0"/>
              <a:buChar char="•"/>
            </a:pPr>
            <a:r>
              <a:rPr lang="de-DE" sz="1200" dirty="0"/>
              <a:t>Ermöglicht die Interaktion mit Kubernetes</a:t>
            </a:r>
          </a:p>
          <a:p>
            <a:pPr marL="984250" lvl="1" indent="-285750">
              <a:spcBef>
                <a:spcPts val="600"/>
              </a:spcBef>
              <a:buClr>
                <a:schemeClr val="dk1"/>
              </a:buClr>
              <a:buSzPts val="1100"/>
              <a:buFont typeface="Arial" panose="020B0604020202020204" pitchFamily="34" charset="0"/>
              <a:buChar char="•"/>
            </a:pPr>
            <a:r>
              <a:rPr lang="de-DE" sz="1200" dirty="0"/>
              <a:t>Erlaubt es Entwicklern einfache Interaktion mit den Interfaces eines Clusters</a:t>
            </a:r>
          </a:p>
          <a:p>
            <a:pPr marL="984250" lvl="1" indent="-285750">
              <a:spcBef>
                <a:spcPts val="600"/>
              </a:spcBef>
              <a:buClr>
                <a:schemeClr val="dk1"/>
              </a:buClr>
              <a:buSzPts val="1100"/>
              <a:buFont typeface="Arial" panose="020B0604020202020204" pitchFamily="34" charset="0"/>
              <a:buChar char="•"/>
            </a:pPr>
            <a:r>
              <a:rPr lang="de-DE" sz="1200" dirty="0"/>
              <a:t>Erlaubt es, Aktionen und Befehle automatisiert auszuführen mithilfe von Scripts</a:t>
            </a:r>
          </a:p>
          <a:p>
            <a:pPr marL="241300" lvl="0" indent="0" algn="l" rtl="0">
              <a:spcBef>
                <a:spcPts val="600"/>
              </a:spcBef>
              <a:spcAft>
                <a:spcPts val="0"/>
              </a:spcAft>
              <a:buClr>
                <a:schemeClr val="dk1"/>
              </a:buClr>
              <a:buSzPts val="1100"/>
              <a:buNone/>
            </a:pPr>
            <a:endParaRPr lang="de-DE" sz="1300" dirty="0"/>
          </a:p>
        </p:txBody>
      </p:sp>
      <p:sp>
        <p:nvSpPr>
          <p:cNvPr id="312" name="Google Shape;312;p41">
            <a:extLst>
              <a:ext uri="{FF2B5EF4-FFF2-40B4-BE49-F238E27FC236}">
                <a16:creationId xmlns:a16="http://schemas.microsoft.com/office/drawing/2014/main" id="{1C64B787-F66C-90F3-7BF8-4E7F5AE51B4F}"/>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47</a:t>
            </a:fld>
            <a:endParaRPr/>
          </a:p>
        </p:txBody>
      </p:sp>
      <p:sp>
        <p:nvSpPr>
          <p:cNvPr id="313" name="Google Shape;313;p41">
            <a:extLst>
              <a:ext uri="{FF2B5EF4-FFF2-40B4-BE49-F238E27FC236}">
                <a16:creationId xmlns:a16="http://schemas.microsoft.com/office/drawing/2014/main" id="{720BAA83-BC32-6571-6784-66B0FDBE9516}"/>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7B5AC0AD-101F-C876-0CA2-73E8A7D677A0}"/>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E1C9F659-C225-C8FF-ABA0-BDA17A8E6C6A}"/>
              </a:ext>
            </a:extLst>
          </p:cNvPr>
          <p:cNvPicPr>
            <a:picLocks noChangeAspect="1"/>
          </p:cNvPicPr>
          <p:nvPr/>
        </p:nvPicPr>
        <p:blipFill>
          <a:blip r:embed="rId4"/>
          <a:stretch>
            <a:fillRect/>
          </a:stretch>
        </p:blipFill>
        <p:spPr>
          <a:xfrm>
            <a:off x="7971189" y="0"/>
            <a:ext cx="1172811" cy="1141887"/>
          </a:xfrm>
          <a:prstGeom prst="rect">
            <a:avLst/>
          </a:prstGeom>
        </p:spPr>
      </p:pic>
      <p:pic>
        <p:nvPicPr>
          <p:cNvPr id="5" name="Picture 4" descr="A black and white text on a black background&#10;&#10;Description automatically generated">
            <a:extLst>
              <a:ext uri="{FF2B5EF4-FFF2-40B4-BE49-F238E27FC236}">
                <a16:creationId xmlns:a16="http://schemas.microsoft.com/office/drawing/2014/main" id="{5ACEEAC9-F2F9-A79B-F386-F9DBB69DBB66}"/>
              </a:ext>
            </a:extLst>
          </p:cNvPr>
          <p:cNvPicPr>
            <a:picLocks noChangeAspect="1"/>
          </p:cNvPicPr>
          <p:nvPr/>
        </p:nvPicPr>
        <p:blipFill>
          <a:blip r:embed="rId5"/>
          <a:stretch>
            <a:fillRect/>
          </a:stretch>
        </p:blipFill>
        <p:spPr>
          <a:xfrm>
            <a:off x="636944" y="2218679"/>
            <a:ext cx="7772400" cy="2183021"/>
          </a:xfrm>
          <a:prstGeom prst="rect">
            <a:avLst/>
          </a:prstGeom>
        </p:spPr>
      </p:pic>
    </p:spTree>
    <p:extLst>
      <p:ext uri="{BB962C8B-B14F-4D97-AF65-F5344CB8AC3E}">
        <p14:creationId xmlns:p14="http://schemas.microsoft.com/office/powerpoint/2010/main" val="4806839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4D6C1E8C-5770-1C78-77AF-09244656FFCD}"/>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29633232-CB04-2802-D66B-6010662744E7}"/>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Grundlagen Kubernetes</a:t>
            </a:r>
            <a:endParaRPr dirty="0"/>
          </a:p>
        </p:txBody>
      </p:sp>
      <p:pic>
        <p:nvPicPr>
          <p:cNvPr id="310" name="Google Shape;310;p41">
            <a:extLst>
              <a:ext uri="{FF2B5EF4-FFF2-40B4-BE49-F238E27FC236}">
                <a16:creationId xmlns:a16="http://schemas.microsoft.com/office/drawing/2014/main" id="{58888930-C0E9-523D-B7ED-753D6EC87E3B}"/>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6D48BA60-290E-8A92-1483-728B1F156265}"/>
              </a:ext>
            </a:extLst>
          </p:cNvPr>
          <p:cNvSpPr txBox="1">
            <a:spLocks noGrp="1"/>
          </p:cNvSpPr>
          <p:nvPr>
            <p:ph type="body" idx="1"/>
          </p:nvPr>
        </p:nvSpPr>
        <p:spPr>
          <a:xfrm>
            <a:off x="822960" y="1384300"/>
            <a:ext cx="4168264" cy="30174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300" b="1" i="1" dirty="0"/>
              <a:t>Erweiterbar:</a:t>
            </a:r>
          </a:p>
          <a:p>
            <a:pPr marL="984250" lvl="1" indent="-285750">
              <a:spcBef>
                <a:spcPts val="600"/>
              </a:spcBef>
              <a:buClr>
                <a:schemeClr val="dk1"/>
              </a:buClr>
              <a:buSzPts val="1100"/>
              <a:buFont typeface="Arial" panose="020B0604020202020204" pitchFamily="34" charset="0"/>
              <a:buChar char="•"/>
            </a:pPr>
            <a:r>
              <a:rPr lang="de-DE" sz="1200" dirty="0"/>
              <a:t>Zahlreiche </a:t>
            </a:r>
            <a:r>
              <a:rPr lang="de-DE" sz="1200" dirty="0" err="1"/>
              <a:t>Addons</a:t>
            </a:r>
            <a:r>
              <a:rPr lang="de-DE" sz="1200" dirty="0"/>
              <a:t> und Plugins erlauben es, Cluster immer weiter auszubauen</a:t>
            </a:r>
          </a:p>
          <a:p>
            <a:pPr marL="984250" lvl="1" indent="-285750">
              <a:spcBef>
                <a:spcPts val="600"/>
              </a:spcBef>
              <a:buClr>
                <a:schemeClr val="dk1"/>
              </a:buClr>
              <a:buSzPts val="1100"/>
              <a:buFont typeface="Arial" panose="020B0604020202020204" pitchFamily="34" charset="0"/>
              <a:buChar char="•"/>
            </a:pPr>
            <a:r>
              <a:rPr lang="de-DE" sz="1200" dirty="0"/>
              <a:t>Erlauben Anbindung an APIs von Cloud-Anbietern</a:t>
            </a:r>
          </a:p>
          <a:p>
            <a:pPr marL="984250" lvl="1" indent="-285750">
              <a:spcBef>
                <a:spcPts val="600"/>
              </a:spcBef>
              <a:buClr>
                <a:schemeClr val="dk1"/>
              </a:buClr>
              <a:buSzPts val="1100"/>
              <a:buFont typeface="Arial" panose="020B0604020202020204" pitchFamily="34" charset="0"/>
              <a:buChar char="•"/>
            </a:pPr>
            <a:r>
              <a:rPr lang="de-DE" sz="1200" dirty="0"/>
              <a:t>Anbindung an spezielle Services</a:t>
            </a:r>
          </a:p>
          <a:p>
            <a:pPr marL="984250" lvl="1" indent="-285750">
              <a:spcBef>
                <a:spcPts val="600"/>
              </a:spcBef>
              <a:buClr>
                <a:schemeClr val="dk1"/>
              </a:buClr>
              <a:buSzPts val="1100"/>
              <a:buFont typeface="Arial" panose="020B0604020202020204" pitchFamily="34" charset="0"/>
              <a:buChar char="•"/>
            </a:pPr>
            <a:r>
              <a:rPr lang="de-DE" sz="1200" dirty="0"/>
              <a:t>Zusätzliche Konfiguration</a:t>
            </a:r>
          </a:p>
          <a:p>
            <a:pPr marL="984250" lvl="1" indent="-285750">
              <a:spcBef>
                <a:spcPts val="600"/>
              </a:spcBef>
              <a:buClr>
                <a:schemeClr val="dk1"/>
              </a:buClr>
              <a:buSzPts val="1100"/>
              <a:buFont typeface="Arial" panose="020B0604020202020204" pitchFamily="34" charset="0"/>
              <a:buChar char="•"/>
            </a:pPr>
            <a:r>
              <a:rPr lang="de-DE" sz="1200" dirty="0"/>
              <a:t>Feinere Kontrolle über den Cluster</a:t>
            </a:r>
          </a:p>
          <a:p>
            <a:pPr marL="984250" lvl="1" indent="-285750">
              <a:spcBef>
                <a:spcPts val="600"/>
              </a:spcBef>
              <a:buClr>
                <a:schemeClr val="dk1"/>
              </a:buClr>
              <a:buSzPts val="1100"/>
              <a:buFont typeface="Arial" panose="020B0604020202020204" pitchFamily="34" charset="0"/>
              <a:buChar char="•"/>
            </a:pPr>
            <a:r>
              <a:rPr lang="de-DE" sz="1200" dirty="0"/>
              <a:t>...</a:t>
            </a:r>
          </a:p>
        </p:txBody>
      </p:sp>
      <p:sp>
        <p:nvSpPr>
          <p:cNvPr id="312" name="Google Shape;312;p41">
            <a:extLst>
              <a:ext uri="{FF2B5EF4-FFF2-40B4-BE49-F238E27FC236}">
                <a16:creationId xmlns:a16="http://schemas.microsoft.com/office/drawing/2014/main" id="{F981272E-71FD-7D60-B2E2-B39AE27057A9}"/>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48</a:t>
            </a:fld>
            <a:endParaRPr/>
          </a:p>
        </p:txBody>
      </p:sp>
      <p:sp>
        <p:nvSpPr>
          <p:cNvPr id="313" name="Google Shape;313;p41">
            <a:extLst>
              <a:ext uri="{FF2B5EF4-FFF2-40B4-BE49-F238E27FC236}">
                <a16:creationId xmlns:a16="http://schemas.microsoft.com/office/drawing/2014/main" id="{1FD2BD94-D771-DE20-B518-3CDE163345AC}"/>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24B585DE-1CB7-2E21-864F-2106C11AEADD}"/>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0773F2AA-216A-FE0C-1805-2C9283FA65A2}"/>
              </a:ext>
            </a:extLst>
          </p:cNvPr>
          <p:cNvPicPr>
            <a:picLocks noChangeAspect="1"/>
          </p:cNvPicPr>
          <p:nvPr/>
        </p:nvPicPr>
        <p:blipFill>
          <a:blip r:embed="rId4"/>
          <a:stretch>
            <a:fillRect/>
          </a:stretch>
        </p:blipFill>
        <p:spPr>
          <a:xfrm>
            <a:off x="7971189" y="0"/>
            <a:ext cx="1172811" cy="1141887"/>
          </a:xfrm>
          <a:prstGeom prst="rect">
            <a:avLst/>
          </a:prstGeom>
        </p:spPr>
      </p:pic>
      <p:pic>
        <p:nvPicPr>
          <p:cNvPr id="4" name="Picture 3" descr="A screenshot of a computer program&#10;&#10;Description automatically generated">
            <a:extLst>
              <a:ext uri="{FF2B5EF4-FFF2-40B4-BE49-F238E27FC236}">
                <a16:creationId xmlns:a16="http://schemas.microsoft.com/office/drawing/2014/main" id="{901C39D9-DE21-924F-5EC7-62D8E590ABA1}"/>
              </a:ext>
            </a:extLst>
          </p:cNvPr>
          <p:cNvPicPr>
            <a:picLocks noChangeAspect="1"/>
          </p:cNvPicPr>
          <p:nvPr/>
        </p:nvPicPr>
        <p:blipFill>
          <a:blip r:embed="rId5"/>
          <a:stretch>
            <a:fillRect/>
          </a:stretch>
        </p:blipFill>
        <p:spPr>
          <a:xfrm>
            <a:off x="4991223" y="1141887"/>
            <a:ext cx="3622367" cy="3747740"/>
          </a:xfrm>
          <a:prstGeom prst="rect">
            <a:avLst/>
          </a:prstGeom>
        </p:spPr>
      </p:pic>
    </p:spTree>
    <p:extLst>
      <p:ext uri="{BB962C8B-B14F-4D97-AF65-F5344CB8AC3E}">
        <p14:creationId xmlns:p14="http://schemas.microsoft.com/office/powerpoint/2010/main" val="16010491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C4C26ECE-0E93-FB7B-DBE4-0A247C6688D3}"/>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B1E7A199-8F08-D1E5-BFEB-7882A635EA5D}"/>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D06B5F7D-DAAE-FFDE-7B80-2C3FA5976269}"/>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AB2BF4FF-6C93-D7DF-23D4-6F79D39728B6}"/>
              </a:ext>
            </a:extLst>
          </p:cNvPr>
          <p:cNvSpPr txBox="1">
            <a:spLocks noGrp="1"/>
          </p:cNvSpPr>
          <p:nvPr>
            <p:ph type="body" idx="1"/>
          </p:nvPr>
        </p:nvSpPr>
        <p:spPr>
          <a:xfrm>
            <a:off x="822960" y="1981200"/>
            <a:ext cx="7543800" cy="2420500"/>
          </a:xfrm>
          <a:prstGeom prst="rect">
            <a:avLst/>
          </a:prstGeom>
          <a:noFill/>
          <a:ln>
            <a:noFill/>
          </a:ln>
        </p:spPr>
        <p:txBody>
          <a:bodyPr spcFirstLastPara="1" wrap="square" lIns="0" tIns="34275" rIns="0" bIns="34275" anchor="t" anchorCtr="0">
            <a:normAutofit/>
          </a:bodyPr>
          <a:lstStyle/>
          <a:p>
            <a:pPr marL="584200" lvl="0" indent="-342900" algn="l" rtl="0">
              <a:spcBef>
                <a:spcPts val="600"/>
              </a:spcBef>
              <a:spcAft>
                <a:spcPts val="0"/>
              </a:spcAft>
              <a:buClr>
                <a:schemeClr val="dk1"/>
              </a:buClr>
              <a:buSzPts val="1100"/>
              <a:buFont typeface="+mj-lt"/>
              <a:buAutoNum type="arabicPeriod"/>
            </a:pPr>
            <a:r>
              <a:rPr lang="de-DE" sz="1400" b="1" i="1" dirty="0"/>
              <a:t>Kubernetes </a:t>
            </a:r>
            <a:r>
              <a:rPr lang="de-DE" sz="1400" dirty="0"/>
              <a:t>ist...</a:t>
            </a:r>
            <a:endParaRPr lang="de-DE" sz="1400" b="1" i="1" dirty="0"/>
          </a:p>
          <a:p>
            <a:pPr marL="1041400" lvl="1" indent="-342900">
              <a:spcBef>
                <a:spcPts val="600"/>
              </a:spcBef>
              <a:buClr>
                <a:schemeClr val="dk1"/>
              </a:buClr>
              <a:buSzPts val="1100"/>
              <a:buFont typeface="+mj-lt"/>
              <a:buAutoNum type="alphaLcPeriod"/>
            </a:pPr>
            <a:r>
              <a:rPr lang="de-DE" sz="1300" dirty="0"/>
              <a:t>Eine Plattform zur Orchestrierung von Applikationen</a:t>
            </a:r>
          </a:p>
          <a:p>
            <a:pPr marL="1041400" lvl="1" indent="-342900">
              <a:spcBef>
                <a:spcPts val="600"/>
              </a:spcBef>
              <a:buClr>
                <a:schemeClr val="dk1"/>
              </a:buClr>
              <a:buSzPts val="1100"/>
              <a:buFont typeface="+mj-lt"/>
              <a:buAutoNum type="alphaLcPeriod"/>
            </a:pPr>
            <a:r>
              <a:rPr lang="de-DE" sz="1300" dirty="0"/>
              <a:t>Eine Alternative zu Docker</a:t>
            </a:r>
          </a:p>
          <a:p>
            <a:pPr marL="1041400" lvl="1" indent="-342900">
              <a:spcBef>
                <a:spcPts val="600"/>
              </a:spcBef>
              <a:buClr>
                <a:schemeClr val="dk1"/>
              </a:buClr>
              <a:buSzPts val="1100"/>
              <a:buFont typeface="+mj-lt"/>
              <a:buAutoNum type="alphaLcPeriod"/>
            </a:pPr>
            <a:r>
              <a:rPr lang="de-DE" sz="1300" dirty="0"/>
              <a:t>Ein Framework zur Wartung von Infrastruktur</a:t>
            </a:r>
          </a:p>
          <a:p>
            <a:pPr marL="1041400" lvl="1" indent="-342900">
              <a:spcBef>
                <a:spcPts val="600"/>
              </a:spcBef>
              <a:buClr>
                <a:schemeClr val="dk1"/>
              </a:buClr>
              <a:buSzPts val="1100"/>
              <a:buFont typeface="+mj-lt"/>
              <a:buAutoNum type="alphaLcPeriod"/>
            </a:pPr>
            <a:endParaRPr lang="de-DE" sz="1300" dirty="0"/>
          </a:p>
        </p:txBody>
      </p:sp>
      <p:sp>
        <p:nvSpPr>
          <p:cNvPr id="312" name="Google Shape;312;p41">
            <a:extLst>
              <a:ext uri="{FF2B5EF4-FFF2-40B4-BE49-F238E27FC236}">
                <a16:creationId xmlns:a16="http://schemas.microsoft.com/office/drawing/2014/main" id="{8059BD6C-015C-5649-1BE1-C8555CA6F7D0}"/>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49</a:t>
            </a:fld>
            <a:endParaRPr/>
          </a:p>
        </p:txBody>
      </p:sp>
      <p:sp>
        <p:nvSpPr>
          <p:cNvPr id="313" name="Google Shape;313;p41">
            <a:extLst>
              <a:ext uri="{FF2B5EF4-FFF2-40B4-BE49-F238E27FC236}">
                <a16:creationId xmlns:a16="http://schemas.microsoft.com/office/drawing/2014/main" id="{D838C69F-966B-30BD-41F6-9B64130B6F01}"/>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FC9EBE52-FF35-A735-5E19-8A9849C3AF77}"/>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7C1209E4-9DEE-0395-1A4A-A4E08FF3A908}"/>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E840E787-7636-3D78-03EE-BD79F44E310A}"/>
              </a:ext>
            </a:extLst>
          </p:cNvPr>
          <p:cNvSpPr txBox="1"/>
          <p:nvPr/>
        </p:nvSpPr>
        <p:spPr>
          <a:xfrm>
            <a:off x="822958" y="1421212"/>
            <a:ext cx="4028442" cy="307777"/>
          </a:xfrm>
          <a:prstGeom prst="rect">
            <a:avLst/>
          </a:prstGeom>
          <a:noFill/>
        </p:spPr>
        <p:txBody>
          <a:bodyPr wrap="square" rtlCol="0">
            <a:spAutoFit/>
          </a:bodyPr>
          <a:lstStyle/>
          <a:p>
            <a:r>
              <a:rPr lang="de-DE" u="sng" dirty="0"/>
              <a:t>Pop-Quiz:</a:t>
            </a:r>
          </a:p>
        </p:txBody>
      </p:sp>
      <p:sp>
        <p:nvSpPr>
          <p:cNvPr id="5" name="TextBox 4">
            <a:extLst>
              <a:ext uri="{FF2B5EF4-FFF2-40B4-BE49-F238E27FC236}">
                <a16:creationId xmlns:a16="http://schemas.microsoft.com/office/drawing/2014/main" id="{1E03105D-C3A8-72CF-3249-E9B89CB248AA}"/>
              </a:ext>
            </a:extLst>
          </p:cNvPr>
          <p:cNvSpPr txBox="1"/>
          <p:nvPr/>
        </p:nvSpPr>
        <p:spPr>
          <a:xfrm>
            <a:off x="5507341" y="2337736"/>
            <a:ext cx="364202" cy="307777"/>
          </a:xfrm>
          <a:prstGeom prst="rect">
            <a:avLst/>
          </a:prstGeom>
          <a:noFill/>
        </p:spPr>
        <p:txBody>
          <a:bodyPr wrap="none" rtlCol="0">
            <a:spAutoFit/>
          </a:bodyPr>
          <a:lstStyle/>
          <a:p>
            <a:r>
              <a:rPr lang="de-DE" dirty="0"/>
              <a:t>✅</a:t>
            </a:r>
          </a:p>
        </p:txBody>
      </p:sp>
      <p:sp>
        <p:nvSpPr>
          <p:cNvPr id="8" name="TextBox 7">
            <a:extLst>
              <a:ext uri="{FF2B5EF4-FFF2-40B4-BE49-F238E27FC236}">
                <a16:creationId xmlns:a16="http://schemas.microsoft.com/office/drawing/2014/main" id="{0825DADE-A8E6-E1B7-2594-E833D557A7BB}"/>
              </a:ext>
            </a:extLst>
          </p:cNvPr>
          <p:cNvSpPr txBox="1"/>
          <p:nvPr/>
        </p:nvSpPr>
        <p:spPr>
          <a:xfrm>
            <a:off x="5507341" y="2571750"/>
            <a:ext cx="364202" cy="307777"/>
          </a:xfrm>
          <a:prstGeom prst="rect">
            <a:avLst/>
          </a:prstGeom>
          <a:noFill/>
        </p:spPr>
        <p:txBody>
          <a:bodyPr wrap="none" rtlCol="0">
            <a:spAutoFit/>
          </a:bodyPr>
          <a:lstStyle/>
          <a:p>
            <a:r>
              <a:rPr lang="de-DE" dirty="0"/>
              <a:t>❌</a:t>
            </a:r>
          </a:p>
        </p:txBody>
      </p:sp>
      <p:sp>
        <p:nvSpPr>
          <p:cNvPr id="12" name="TextBox 11">
            <a:extLst>
              <a:ext uri="{FF2B5EF4-FFF2-40B4-BE49-F238E27FC236}">
                <a16:creationId xmlns:a16="http://schemas.microsoft.com/office/drawing/2014/main" id="{CCC6C2EC-B4BE-69F4-691E-70416697BDF5}"/>
              </a:ext>
            </a:extLst>
          </p:cNvPr>
          <p:cNvSpPr txBox="1"/>
          <p:nvPr/>
        </p:nvSpPr>
        <p:spPr>
          <a:xfrm>
            <a:off x="5507341" y="2805764"/>
            <a:ext cx="364202" cy="307777"/>
          </a:xfrm>
          <a:prstGeom prst="rect">
            <a:avLst/>
          </a:prstGeom>
          <a:noFill/>
        </p:spPr>
        <p:txBody>
          <a:bodyPr wrap="none" rtlCol="0">
            <a:spAutoFit/>
          </a:bodyPr>
          <a:lstStyle/>
          <a:p>
            <a:r>
              <a:rPr lang="de-DE" dirty="0"/>
              <a:t>❌</a:t>
            </a:r>
          </a:p>
        </p:txBody>
      </p:sp>
    </p:spTree>
    <p:extLst>
      <p:ext uri="{BB962C8B-B14F-4D97-AF65-F5344CB8AC3E}">
        <p14:creationId xmlns:p14="http://schemas.microsoft.com/office/powerpoint/2010/main" val="4077788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1B4EB8-12E6-7B25-2F41-797C29C3F762}"/>
              </a:ext>
            </a:extLst>
          </p:cNvPr>
          <p:cNvSpPr>
            <a:spLocks noGrp="1"/>
          </p:cNvSpPr>
          <p:nvPr>
            <p:ph type="title"/>
          </p:nvPr>
        </p:nvSpPr>
        <p:spPr/>
        <p:txBody>
          <a:bodyPr/>
          <a:lstStyle/>
          <a:p>
            <a:r>
              <a:rPr lang="de-DE" dirty="0"/>
              <a:t>Docker Engine &amp; Docker </a:t>
            </a:r>
            <a:r>
              <a:rPr lang="de-DE" dirty="0" err="1"/>
              <a:t>Daemon</a:t>
            </a:r>
            <a:endParaRPr lang="de-DE" dirty="0"/>
          </a:p>
        </p:txBody>
      </p:sp>
      <p:pic>
        <p:nvPicPr>
          <p:cNvPr id="5" name="Grafik 4">
            <a:extLst>
              <a:ext uri="{FF2B5EF4-FFF2-40B4-BE49-F238E27FC236}">
                <a16:creationId xmlns:a16="http://schemas.microsoft.com/office/drawing/2014/main" id="{F470B23E-4FD4-3BD1-A574-E0F7BE92ACEC}"/>
              </a:ext>
            </a:extLst>
          </p:cNvPr>
          <p:cNvPicPr>
            <a:picLocks noChangeAspect="1"/>
          </p:cNvPicPr>
          <p:nvPr/>
        </p:nvPicPr>
        <p:blipFill rotWithShape="1">
          <a:blip r:embed="rId3"/>
          <a:srcRect t="18173" b="7178"/>
          <a:stretch/>
        </p:blipFill>
        <p:spPr>
          <a:xfrm>
            <a:off x="822960" y="1533525"/>
            <a:ext cx="7545600" cy="2981325"/>
          </a:xfrm>
          <a:prstGeom prst="rect">
            <a:avLst/>
          </a:prstGeom>
        </p:spPr>
      </p:pic>
      <p:sp>
        <p:nvSpPr>
          <p:cNvPr id="8" name="Textfeld 7">
            <a:extLst>
              <a:ext uri="{FF2B5EF4-FFF2-40B4-BE49-F238E27FC236}">
                <a16:creationId xmlns:a16="http://schemas.microsoft.com/office/drawing/2014/main" id="{1B9D0B32-1DD0-FB79-4F39-5AF8881D3CC4}"/>
              </a:ext>
            </a:extLst>
          </p:cNvPr>
          <p:cNvSpPr txBox="1"/>
          <p:nvPr/>
        </p:nvSpPr>
        <p:spPr>
          <a:xfrm>
            <a:off x="0" y="4499423"/>
            <a:ext cx="9144000" cy="246221"/>
          </a:xfrm>
          <a:prstGeom prst="rect">
            <a:avLst/>
          </a:prstGeom>
          <a:noFill/>
        </p:spPr>
        <p:txBody>
          <a:bodyPr wrap="square">
            <a:spAutoFit/>
          </a:bodyPr>
          <a:lstStyle/>
          <a:p>
            <a:pPr algn="r"/>
            <a:r>
              <a:rPr lang="de-DE" sz="1000" dirty="0"/>
              <a:t>https://www.youtube.com/watch?v=rOTqprHv1YE&amp;t=5s</a:t>
            </a:r>
          </a:p>
        </p:txBody>
      </p:sp>
    </p:spTree>
    <p:extLst>
      <p:ext uri="{BB962C8B-B14F-4D97-AF65-F5344CB8AC3E}">
        <p14:creationId xmlns:p14="http://schemas.microsoft.com/office/powerpoint/2010/main" val="12980256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a:extLst>
            <a:ext uri="{FF2B5EF4-FFF2-40B4-BE49-F238E27FC236}">
              <a16:creationId xmlns:a16="http://schemas.microsoft.com/office/drawing/2014/main" id="{52DC6BAB-74D9-E540-E00D-C79AB291DB59}"/>
            </a:ext>
          </a:extLst>
        </p:cNvPr>
        <p:cNvGrpSpPr/>
        <p:nvPr/>
      </p:nvGrpSpPr>
      <p:grpSpPr>
        <a:xfrm>
          <a:off x="0" y="0"/>
          <a:ext cx="0" cy="0"/>
          <a:chOff x="0" y="0"/>
          <a:chExt cx="0" cy="0"/>
        </a:xfrm>
      </p:grpSpPr>
      <p:sp>
        <p:nvSpPr>
          <p:cNvPr id="160" name="Google Shape;160;p27">
            <a:extLst>
              <a:ext uri="{FF2B5EF4-FFF2-40B4-BE49-F238E27FC236}">
                <a16:creationId xmlns:a16="http://schemas.microsoft.com/office/drawing/2014/main" id="{4472DA00-6CBE-EAA7-ED63-DFE0BA354CCE}"/>
              </a:ext>
            </a:extLst>
          </p:cNvPr>
          <p:cNvSpPr/>
          <p:nvPr/>
        </p:nvSpPr>
        <p:spPr>
          <a:xfrm>
            <a:off x="0" y="0"/>
            <a:ext cx="9144000" cy="47508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chemeClr val="lt1"/>
              </a:solidFill>
              <a:latin typeface="Calibri"/>
              <a:ea typeface="Calibri"/>
              <a:cs typeface="Calibri"/>
              <a:sym typeface="Calibri"/>
            </a:endParaRPr>
          </a:p>
        </p:txBody>
      </p:sp>
      <p:sp>
        <p:nvSpPr>
          <p:cNvPr id="161" name="Google Shape;161;p27">
            <a:extLst>
              <a:ext uri="{FF2B5EF4-FFF2-40B4-BE49-F238E27FC236}">
                <a16:creationId xmlns:a16="http://schemas.microsoft.com/office/drawing/2014/main" id="{AD080313-BD47-2B74-6B70-CEA464D1271A}"/>
              </a:ext>
            </a:extLst>
          </p:cNvPr>
          <p:cNvSpPr txBox="1">
            <a:spLocks noGrp="1"/>
          </p:cNvSpPr>
          <p:nvPr>
            <p:ph type="title"/>
          </p:nvPr>
        </p:nvSpPr>
        <p:spPr>
          <a:xfrm>
            <a:off x="3858509" y="476210"/>
            <a:ext cx="48036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Kubernetes</a:t>
            </a:r>
            <a:endParaRPr dirty="0"/>
          </a:p>
        </p:txBody>
      </p:sp>
      <p:pic>
        <p:nvPicPr>
          <p:cNvPr id="162" name="Google Shape;162;p27">
            <a:extLst>
              <a:ext uri="{FF2B5EF4-FFF2-40B4-BE49-F238E27FC236}">
                <a16:creationId xmlns:a16="http://schemas.microsoft.com/office/drawing/2014/main" id="{C4F3CD38-60D1-EAA7-3DC9-F53FDBC29558}"/>
              </a:ext>
            </a:extLst>
          </p:cNvPr>
          <p:cNvPicPr preferRelativeResize="0"/>
          <p:nvPr/>
        </p:nvPicPr>
        <p:blipFill rotWithShape="1">
          <a:blip r:embed="rId3">
            <a:alphaModFix/>
          </a:blip>
          <a:srcRect l="66729"/>
          <a:stretch/>
        </p:blipFill>
        <p:spPr>
          <a:xfrm>
            <a:off x="1010107" y="435824"/>
            <a:ext cx="1946010" cy="1857102"/>
          </a:xfrm>
          <a:prstGeom prst="rect">
            <a:avLst/>
          </a:prstGeom>
          <a:noFill/>
          <a:ln>
            <a:noFill/>
          </a:ln>
        </p:spPr>
      </p:pic>
      <p:cxnSp>
        <p:nvCxnSpPr>
          <p:cNvPr id="163" name="Google Shape;163;p27">
            <a:extLst>
              <a:ext uri="{FF2B5EF4-FFF2-40B4-BE49-F238E27FC236}">
                <a16:creationId xmlns:a16="http://schemas.microsoft.com/office/drawing/2014/main" id="{DC94A93D-9A90-203F-D125-99E9BD3D9CD9}"/>
              </a:ext>
            </a:extLst>
          </p:cNvPr>
          <p:cNvCxnSpPr/>
          <p:nvPr/>
        </p:nvCxnSpPr>
        <p:spPr>
          <a:xfrm>
            <a:off x="3885935" y="1564641"/>
            <a:ext cx="4389000" cy="0"/>
          </a:xfrm>
          <a:prstGeom prst="straightConnector1">
            <a:avLst/>
          </a:prstGeom>
          <a:noFill/>
          <a:ln w="9525" cap="flat" cmpd="sng">
            <a:solidFill>
              <a:srgbClr val="7F7F7F">
                <a:alpha val="89800"/>
              </a:srgbClr>
            </a:solidFill>
            <a:prstDash val="solid"/>
            <a:round/>
            <a:headEnd type="none" w="sm" len="sm"/>
            <a:tailEnd type="none" w="sm" len="sm"/>
          </a:ln>
        </p:spPr>
      </p:cxnSp>
      <p:sp>
        <p:nvSpPr>
          <p:cNvPr id="164" name="Google Shape;164;p27">
            <a:extLst>
              <a:ext uri="{FF2B5EF4-FFF2-40B4-BE49-F238E27FC236}">
                <a16:creationId xmlns:a16="http://schemas.microsoft.com/office/drawing/2014/main" id="{D6067E7B-2B2B-1BBE-209E-A097D1621F86}"/>
              </a:ext>
            </a:extLst>
          </p:cNvPr>
          <p:cNvSpPr txBox="1">
            <a:spLocks noGrp="1"/>
          </p:cNvSpPr>
          <p:nvPr>
            <p:ph type="body" idx="1"/>
          </p:nvPr>
        </p:nvSpPr>
        <p:spPr>
          <a:xfrm>
            <a:off x="3858509" y="1649186"/>
            <a:ext cx="4803600" cy="2752800"/>
          </a:xfrm>
          <a:prstGeom prst="rect">
            <a:avLst/>
          </a:prstGeom>
          <a:noFill/>
          <a:ln>
            <a:noFill/>
          </a:ln>
        </p:spPr>
        <p:txBody>
          <a:bodyPr spcFirstLastPara="1" wrap="square" lIns="0" tIns="34275" rIns="0" bIns="34275" anchor="t" anchorCtr="0">
            <a:normAutofit lnSpcReduction="10000"/>
          </a:bodyPr>
          <a:lstStyle/>
          <a:p>
            <a:pPr marL="63500" lvl="0" indent="-95250" algn="l" rtl="0">
              <a:lnSpc>
                <a:spcPct val="90000"/>
              </a:lnSpc>
              <a:spcBef>
                <a:spcPts val="1100"/>
              </a:spcBef>
              <a:spcAft>
                <a:spcPts val="0"/>
              </a:spcAft>
              <a:buSzPts val="1500"/>
              <a:buFont typeface="Noto Sans Symbols"/>
              <a:buChar char="⮚"/>
            </a:pPr>
            <a:r>
              <a:rPr lang="de-DE" dirty="0"/>
              <a:t> Herausforderungen</a:t>
            </a:r>
          </a:p>
          <a:p>
            <a:pPr marL="63500" lvl="0" indent="-95250" algn="l" rtl="0">
              <a:lnSpc>
                <a:spcPct val="90000"/>
              </a:lnSpc>
              <a:spcBef>
                <a:spcPts val="1100"/>
              </a:spcBef>
              <a:spcAft>
                <a:spcPts val="0"/>
              </a:spcAft>
              <a:buSzPts val="1500"/>
              <a:buFont typeface="Noto Sans Symbols"/>
              <a:buChar char="⮚"/>
            </a:pPr>
            <a:r>
              <a:rPr lang="de-DE" dirty="0"/>
              <a:t> Kubernetes </a:t>
            </a:r>
            <a:r>
              <a:rPr lang="de-DE" dirty="0" err="1"/>
              <a:t>to</a:t>
            </a:r>
            <a:r>
              <a:rPr lang="de-DE" dirty="0"/>
              <a:t> </a:t>
            </a:r>
            <a:r>
              <a:rPr lang="de-DE" dirty="0" err="1"/>
              <a:t>the</a:t>
            </a:r>
            <a:r>
              <a:rPr lang="de-DE" dirty="0"/>
              <a:t> </a:t>
            </a:r>
            <a:r>
              <a:rPr lang="de-DE" dirty="0" err="1"/>
              <a:t>rescue</a:t>
            </a:r>
            <a:r>
              <a:rPr lang="de-DE" dirty="0"/>
              <a:t>!</a:t>
            </a:r>
          </a:p>
          <a:p>
            <a:pPr marL="63500" lvl="0" indent="-95250" algn="l" rtl="0">
              <a:lnSpc>
                <a:spcPct val="90000"/>
              </a:lnSpc>
              <a:spcBef>
                <a:spcPts val="1100"/>
              </a:spcBef>
              <a:spcAft>
                <a:spcPts val="0"/>
              </a:spcAft>
              <a:buSzPts val="1500"/>
              <a:buFont typeface="Noto Sans Symbols"/>
              <a:buChar char="⮚"/>
            </a:pPr>
            <a:r>
              <a:rPr lang="de-DE" dirty="0"/>
              <a:t> Was ist Kubernetes? </a:t>
            </a:r>
          </a:p>
          <a:p>
            <a:pPr marL="63500" lvl="0" indent="-95250" algn="l" rtl="0">
              <a:lnSpc>
                <a:spcPct val="90000"/>
              </a:lnSpc>
              <a:spcBef>
                <a:spcPts val="1100"/>
              </a:spcBef>
              <a:spcAft>
                <a:spcPts val="0"/>
              </a:spcAft>
              <a:buSzPts val="1500"/>
              <a:buFont typeface="Noto Sans Symbols"/>
              <a:buChar char="⮚"/>
            </a:pPr>
            <a:r>
              <a:rPr lang="de-DE" dirty="0"/>
              <a:t> Was bietet Kubernetes?</a:t>
            </a:r>
          </a:p>
          <a:p>
            <a:pPr marL="63500" lvl="0" indent="-95250" algn="l" rtl="0">
              <a:lnSpc>
                <a:spcPct val="90000"/>
              </a:lnSpc>
              <a:spcBef>
                <a:spcPts val="1100"/>
              </a:spcBef>
              <a:spcAft>
                <a:spcPts val="0"/>
              </a:spcAft>
              <a:buSzPts val="1500"/>
              <a:buFont typeface="Noto Sans Symbols"/>
              <a:buChar char="⮚"/>
            </a:pPr>
            <a:r>
              <a:rPr lang="de-DE" dirty="0"/>
              <a:t> Grundlagen Kubernetes</a:t>
            </a:r>
          </a:p>
          <a:p>
            <a:pPr marL="63500" lvl="0" indent="-95250" algn="l" rtl="0">
              <a:lnSpc>
                <a:spcPct val="90000"/>
              </a:lnSpc>
              <a:spcBef>
                <a:spcPts val="1100"/>
              </a:spcBef>
              <a:spcAft>
                <a:spcPts val="0"/>
              </a:spcAft>
              <a:buSzPts val="1500"/>
              <a:buFont typeface="Noto Sans Symbols"/>
              <a:buChar char="⮚"/>
            </a:pPr>
            <a:r>
              <a:rPr lang="de-DE" dirty="0"/>
              <a:t> Kubernetes Komponenten</a:t>
            </a:r>
          </a:p>
          <a:p>
            <a:pPr marL="63500" lvl="0" indent="-95250" algn="l" rtl="0">
              <a:lnSpc>
                <a:spcPct val="90000"/>
              </a:lnSpc>
              <a:spcBef>
                <a:spcPts val="1100"/>
              </a:spcBef>
              <a:spcAft>
                <a:spcPts val="0"/>
              </a:spcAft>
              <a:buSzPts val="1500"/>
              <a:buFont typeface="Noto Sans Symbols"/>
              <a:buChar char="⮚"/>
            </a:pPr>
            <a:r>
              <a:rPr lang="de-DE" dirty="0"/>
              <a:t> Kubernetes in der Praxis</a:t>
            </a:r>
          </a:p>
          <a:p>
            <a:pPr marL="63500" lvl="0" indent="-95250" algn="l" rtl="0">
              <a:lnSpc>
                <a:spcPct val="90000"/>
              </a:lnSpc>
              <a:spcBef>
                <a:spcPts val="1100"/>
              </a:spcBef>
              <a:spcAft>
                <a:spcPts val="0"/>
              </a:spcAft>
              <a:buSzPts val="1500"/>
              <a:buFont typeface="Noto Sans Symbols"/>
              <a:buChar char="⮚"/>
            </a:pPr>
            <a:r>
              <a:rPr lang="de-DE" dirty="0"/>
              <a:t> Zusammenfassung</a:t>
            </a:r>
            <a:endParaRPr dirty="0"/>
          </a:p>
        </p:txBody>
      </p:sp>
      <p:sp>
        <p:nvSpPr>
          <p:cNvPr id="165" name="Google Shape;165;p27">
            <a:extLst>
              <a:ext uri="{FF2B5EF4-FFF2-40B4-BE49-F238E27FC236}">
                <a16:creationId xmlns:a16="http://schemas.microsoft.com/office/drawing/2014/main" id="{CB0AE654-51D6-CD1F-B24F-A4AD6AE55071}"/>
              </a:ext>
            </a:extLst>
          </p:cNvPr>
          <p:cNvSpPr/>
          <p:nvPr/>
        </p:nvSpPr>
        <p:spPr>
          <a:xfrm>
            <a:off x="11" y="4750737"/>
            <a:ext cx="9144000" cy="501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6" name="Google Shape;166;p27">
            <a:extLst>
              <a:ext uri="{FF2B5EF4-FFF2-40B4-BE49-F238E27FC236}">
                <a16:creationId xmlns:a16="http://schemas.microsoft.com/office/drawing/2014/main" id="{D76B4C48-F47C-3C47-D3EF-D0A3CE41E17C}"/>
              </a:ext>
            </a:extLst>
          </p:cNvPr>
          <p:cNvSpPr/>
          <p:nvPr/>
        </p:nvSpPr>
        <p:spPr>
          <a:xfrm>
            <a:off x="1" y="4800600"/>
            <a:ext cx="91440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7" name="Google Shape;167;p27">
            <a:extLst>
              <a:ext uri="{FF2B5EF4-FFF2-40B4-BE49-F238E27FC236}">
                <a16:creationId xmlns:a16="http://schemas.microsoft.com/office/drawing/2014/main" id="{129537D6-6C14-5FCF-1BE6-8A782A8F84BD}"/>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168" name="Google Shape;168;p27">
            <a:extLst>
              <a:ext uri="{FF2B5EF4-FFF2-40B4-BE49-F238E27FC236}">
                <a16:creationId xmlns:a16="http://schemas.microsoft.com/office/drawing/2014/main" id="{F4950999-8A77-E48F-1B36-3151063A1D19}"/>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169" name="Google Shape;169;p27">
            <a:extLst>
              <a:ext uri="{FF2B5EF4-FFF2-40B4-BE49-F238E27FC236}">
                <a16:creationId xmlns:a16="http://schemas.microsoft.com/office/drawing/2014/main" id="{3956E69E-F0C4-5B6C-09C2-6A299D805CFC}"/>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de"/>
              <a:t>50</a:t>
            </a:fld>
            <a:endParaRPr/>
          </a:p>
        </p:txBody>
      </p:sp>
      <p:sp>
        <p:nvSpPr>
          <p:cNvPr id="2" name="Rechteck: abgerundete Ecken 1">
            <a:extLst>
              <a:ext uri="{FF2B5EF4-FFF2-40B4-BE49-F238E27FC236}">
                <a16:creationId xmlns:a16="http://schemas.microsoft.com/office/drawing/2014/main" id="{77EFCA27-44EA-60BE-DF9C-D446C7955109}"/>
              </a:ext>
            </a:extLst>
          </p:cNvPr>
          <p:cNvSpPr/>
          <p:nvPr/>
        </p:nvSpPr>
        <p:spPr>
          <a:xfrm>
            <a:off x="3630792" y="3322125"/>
            <a:ext cx="5259034" cy="397565"/>
          </a:xfrm>
          <a:prstGeom prst="round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de-DE"/>
          </a:p>
        </p:txBody>
      </p:sp>
      <p:pic>
        <p:nvPicPr>
          <p:cNvPr id="3" name="Picture 2">
            <a:extLst>
              <a:ext uri="{FF2B5EF4-FFF2-40B4-BE49-F238E27FC236}">
                <a16:creationId xmlns:a16="http://schemas.microsoft.com/office/drawing/2014/main" id="{01846140-5AAF-3F1D-0B5B-0B57552EC818}"/>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32601894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ADD77AC3-A71E-590B-81DE-4FC8867E138D}"/>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3DE4F822-39B9-20D8-FBF1-250B1D6E710F}"/>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2CE53F24-9620-2194-BC98-602C7C052389}"/>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2" name="Google Shape;312;p41">
            <a:extLst>
              <a:ext uri="{FF2B5EF4-FFF2-40B4-BE49-F238E27FC236}">
                <a16:creationId xmlns:a16="http://schemas.microsoft.com/office/drawing/2014/main" id="{09B8BC0F-7EBE-7201-3B1D-2866B5240DF7}"/>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51</a:t>
            </a:fld>
            <a:endParaRPr/>
          </a:p>
        </p:txBody>
      </p:sp>
      <p:sp>
        <p:nvSpPr>
          <p:cNvPr id="313" name="Google Shape;313;p41">
            <a:extLst>
              <a:ext uri="{FF2B5EF4-FFF2-40B4-BE49-F238E27FC236}">
                <a16:creationId xmlns:a16="http://schemas.microsoft.com/office/drawing/2014/main" id="{59118C2E-2420-9D3D-4D0F-460000043D99}"/>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03186143-AC92-FF37-EEAB-EDB4874B83F6}"/>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90E57F5A-80E6-FAAF-4A32-7068E67A981C}"/>
              </a:ext>
            </a:extLst>
          </p:cNvPr>
          <p:cNvSpPr txBox="1"/>
          <p:nvPr/>
        </p:nvSpPr>
        <p:spPr>
          <a:xfrm>
            <a:off x="822958" y="1421212"/>
            <a:ext cx="3031492" cy="307777"/>
          </a:xfrm>
          <a:prstGeom prst="rect">
            <a:avLst/>
          </a:prstGeom>
          <a:noFill/>
        </p:spPr>
        <p:txBody>
          <a:bodyPr wrap="square" rtlCol="0">
            <a:spAutoFit/>
          </a:bodyPr>
          <a:lstStyle/>
          <a:p>
            <a:r>
              <a:rPr lang="de-DE" u="sng" dirty="0"/>
              <a:t>Zentraler Begriff: Der Cluster</a:t>
            </a:r>
          </a:p>
        </p:txBody>
      </p:sp>
      <p:pic>
        <p:nvPicPr>
          <p:cNvPr id="2" name="Picture 1" descr="A diagram of a computer&#10;&#10;Description automatically generated">
            <a:extLst>
              <a:ext uri="{FF2B5EF4-FFF2-40B4-BE49-F238E27FC236}">
                <a16:creationId xmlns:a16="http://schemas.microsoft.com/office/drawing/2014/main" id="{B533F8D0-D554-B5A2-31DD-6CE473B35404}"/>
              </a:ext>
            </a:extLst>
          </p:cNvPr>
          <p:cNvPicPr>
            <a:picLocks noChangeAspect="1"/>
          </p:cNvPicPr>
          <p:nvPr/>
        </p:nvPicPr>
        <p:blipFill>
          <a:blip r:embed="rId4"/>
          <a:stretch>
            <a:fillRect/>
          </a:stretch>
        </p:blipFill>
        <p:spPr>
          <a:xfrm>
            <a:off x="1626572" y="1728989"/>
            <a:ext cx="5890856" cy="2828942"/>
          </a:xfrm>
          <a:prstGeom prst="rect">
            <a:avLst/>
          </a:prstGeom>
        </p:spPr>
      </p:pic>
      <p:pic>
        <p:nvPicPr>
          <p:cNvPr id="3" name="Picture 2">
            <a:extLst>
              <a:ext uri="{FF2B5EF4-FFF2-40B4-BE49-F238E27FC236}">
                <a16:creationId xmlns:a16="http://schemas.microsoft.com/office/drawing/2014/main" id="{51ECD53E-761C-D05A-EBDA-CEE4BCF3C44D}"/>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28154318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FEF3EA32-7455-2021-FFD0-0293DB85893E}"/>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4E69C2FE-23F4-A55F-1B92-80BBF8EF3094}"/>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125CA0FD-0C29-3408-2BB0-EB672E6B2065}"/>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AE1FD335-CAFF-AF9D-0CA6-6EE19FA9D07E}"/>
              </a:ext>
            </a:extLst>
          </p:cNvPr>
          <p:cNvSpPr txBox="1">
            <a:spLocks noGrp="1"/>
          </p:cNvSpPr>
          <p:nvPr>
            <p:ph type="body" idx="1"/>
          </p:nvPr>
        </p:nvSpPr>
        <p:spPr>
          <a:xfrm>
            <a:off x="822960" y="1854200"/>
            <a:ext cx="754380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Wird deklarativ mithilfe von YAML-Files konfiguriert.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Besteht aus mehreren Komponenten.</a:t>
            </a:r>
            <a:endParaRPr lang="de-DE" sz="1300" dirty="0"/>
          </a:p>
          <a:p>
            <a:pPr marL="584200" lvl="0" indent="-342900" algn="l" rtl="0">
              <a:spcBef>
                <a:spcPts val="600"/>
              </a:spcBef>
              <a:spcAft>
                <a:spcPts val="0"/>
              </a:spcAft>
              <a:buClr>
                <a:schemeClr val="dk1"/>
              </a:buClr>
              <a:buSzPts val="1100"/>
              <a:buFont typeface="+mj-lt"/>
              <a:buAutoNum type="arabicPeriod"/>
            </a:pPr>
            <a:r>
              <a:rPr lang="de-DE" sz="1300" u="sng" dirty="0"/>
              <a:t>Control Plane:</a:t>
            </a:r>
          </a:p>
          <a:p>
            <a:pPr marL="1041400" lvl="1" indent="-342900">
              <a:spcBef>
                <a:spcPts val="600"/>
              </a:spcBef>
              <a:buClr>
                <a:schemeClr val="dk1"/>
              </a:buClr>
              <a:buSzPts val="1100"/>
              <a:buFont typeface="Arial" panose="020B0604020202020204" pitchFamily="34" charset="0"/>
              <a:buChar char="•"/>
            </a:pPr>
            <a:r>
              <a:rPr lang="de-DE" sz="1200" dirty="0"/>
              <a:t>Enthält mehrere </a:t>
            </a:r>
            <a:r>
              <a:rPr lang="de-DE" sz="1200" dirty="0" err="1"/>
              <a:t>Kubernetes</a:t>
            </a:r>
            <a:r>
              <a:rPr lang="de-DE" sz="1200" dirty="0"/>
              <a:t>-Services zur Verwaltung und Steuerung des Clusters</a:t>
            </a:r>
          </a:p>
          <a:p>
            <a:pPr marL="584200" lvl="0" indent="-342900" algn="l" rtl="0">
              <a:spcBef>
                <a:spcPts val="600"/>
              </a:spcBef>
              <a:spcAft>
                <a:spcPts val="0"/>
              </a:spcAft>
              <a:buClr>
                <a:schemeClr val="dk1"/>
              </a:buClr>
              <a:buSzPts val="1100"/>
              <a:buFont typeface="+mj-lt"/>
              <a:buAutoNum type="arabicPeriod"/>
            </a:pPr>
            <a:r>
              <a:rPr lang="de-DE" sz="1300" u="sng" dirty="0"/>
              <a:t>Nodes:</a:t>
            </a:r>
          </a:p>
          <a:p>
            <a:pPr marL="1041400" lvl="1" indent="-342900">
              <a:spcBef>
                <a:spcPts val="600"/>
              </a:spcBef>
              <a:buClr>
                <a:schemeClr val="dk1"/>
              </a:buClr>
              <a:buSzPts val="1100"/>
              <a:buFont typeface="Arial" panose="020B0604020202020204" pitchFamily="34" charset="0"/>
              <a:buChar char="•"/>
            </a:pPr>
            <a:r>
              <a:rPr lang="de-DE" sz="1300" dirty="0"/>
              <a:t>Enthalten die eigentlichen Container-Services</a:t>
            </a:r>
          </a:p>
          <a:p>
            <a:pPr marL="1041400" lvl="1" indent="-342900">
              <a:spcBef>
                <a:spcPts val="600"/>
              </a:spcBef>
              <a:buClr>
                <a:schemeClr val="dk1"/>
              </a:buClr>
              <a:buSzPts val="1100"/>
              <a:buFont typeface="Arial" panose="020B0604020202020204" pitchFamily="34" charset="0"/>
              <a:buChar char="•"/>
            </a:pPr>
            <a:r>
              <a:rPr lang="de-DE" sz="1300" dirty="0"/>
              <a:t>Container werden innerhalb von sogenannten Pods verwaltet</a:t>
            </a:r>
          </a:p>
        </p:txBody>
      </p:sp>
      <p:sp>
        <p:nvSpPr>
          <p:cNvPr id="312" name="Google Shape;312;p41">
            <a:extLst>
              <a:ext uri="{FF2B5EF4-FFF2-40B4-BE49-F238E27FC236}">
                <a16:creationId xmlns:a16="http://schemas.microsoft.com/office/drawing/2014/main" id="{13AC0C11-8237-ADE4-1929-CD5799B455E8}"/>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52</a:t>
            </a:fld>
            <a:endParaRPr/>
          </a:p>
        </p:txBody>
      </p:sp>
      <p:sp>
        <p:nvSpPr>
          <p:cNvPr id="313" name="Google Shape;313;p41">
            <a:extLst>
              <a:ext uri="{FF2B5EF4-FFF2-40B4-BE49-F238E27FC236}">
                <a16:creationId xmlns:a16="http://schemas.microsoft.com/office/drawing/2014/main" id="{2FD57F25-80A3-9515-FED4-ACF01BADB367}"/>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10453C74-218E-DB83-CE9C-F687485E9100}"/>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03C4D542-C4D6-58CF-C840-9AFC8B671C0E}"/>
              </a:ext>
            </a:extLst>
          </p:cNvPr>
          <p:cNvSpPr txBox="1"/>
          <p:nvPr/>
        </p:nvSpPr>
        <p:spPr>
          <a:xfrm>
            <a:off x="822958" y="1421212"/>
            <a:ext cx="3031492" cy="307777"/>
          </a:xfrm>
          <a:prstGeom prst="rect">
            <a:avLst/>
          </a:prstGeom>
          <a:noFill/>
        </p:spPr>
        <p:txBody>
          <a:bodyPr wrap="square" rtlCol="0">
            <a:spAutoFit/>
          </a:bodyPr>
          <a:lstStyle/>
          <a:p>
            <a:r>
              <a:rPr lang="de-DE" u="sng" dirty="0"/>
              <a:t>Zentraler Begriff: Der Cluster</a:t>
            </a:r>
          </a:p>
        </p:txBody>
      </p:sp>
      <p:pic>
        <p:nvPicPr>
          <p:cNvPr id="2" name="Picture 1">
            <a:extLst>
              <a:ext uri="{FF2B5EF4-FFF2-40B4-BE49-F238E27FC236}">
                <a16:creationId xmlns:a16="http://schemas.microsoft.com/office/drawing/2014/main" id="{DE660960-D09E-3C31-4E4F-EA4E50EE8B8B}"/>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02605291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E2C1FFB9-D19E-B20D-C1C1-80C5F769DDCA}"/>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884A3EDD-2938-D49A-1D6D-F5397E72BA19}"/>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a:t>
            </a:r>
            <a:r>
              <a:rPr lang="de-DE" sz="3200" dirty="0" err="1"/>
              <a:t>Komponentent</a:t>
            </a:r>
            <a:endParaRPr sz="3200" dirty="0"/>
          </a:p>
        </p:txBody>
      </p:sp>
      <p:pic>
        <p:nvPicPr>
          <p:cNvPr id="310" name="Google Shape;310;p41">
            <a:extLst>
              <a:ext uri="{FF2B5EF4-FFF2-40B4-BE49-F238E27FC236}">
                <a16:creationId xmlns:a16="http://schemas.microsoft.com/office/drawing/2014/main" id="{0D885362-3635-621D-E7B4-754D72EB2B4F}"/>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2" name="Google Shape;312;p41">
            <a:extLst>
              <a:ext uri="{FF2B5EF4-FFF2-40B4-BE49-F238E27FC236}">
                <a16:creationId xmlns:a16="http://schemas.microsoft.com/office/drawing/2014/main" id="{9D090B98-48C4-EB8D-9F6B-050CF9BA2418}"/>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53</a:t>
            </a:fld>
            <a:endParaRPr/>
          </a:p>
        </p:txBody>
      </p:sp>
      <p:sp>
        <p:nvSpPr>
          <p:cNvPr id="313" name="Google Shape;313;p41">
            <a:extLst>
              <a:ext uri="{FF2B5EF4-FFF2-40B4-BE49-F238E27FC236}">
                <a16:creationId xmlns:a16="http://schemas.microsoft.com/office/drawing/2014/main" id="{F7B7696A-2591-4B17-2B09-0DD8E3FB278C}"/>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1C1A566D-C425-8078-797A-D2DEE0FCDDB0}"/>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5CC4601A-02B2-A7D4-A01B-418CB4A94E77}"/>
              </a:ext>
            </a:extLst>
          </p:cNvPr>
          <p:cNvSpPr txBox="1"/>
          <p:nvPr/>
        </p:nvSpPr>
        <p:spPr>
          <a:xfrm>
            <a:off x="822958" y="1421212"/>
            <a:ext cx="3031492" cy="307777"/>
          </a:xfrm>
          <a:prstGeom prst="rect">
            <a:avLst/>
          </a:prstGeom>
          <a:noFill/>
        </p:spPr>
        <p:txBody>
          <a:bodyPr wrap="square" rtlCol="0">
            <a:spAutoFit/>
          </a:bodyPr>
          <a:lstStyle/>
          <a:p>
            <a:r>
              <a:rPr lang="de-DE" u="sng" dirty="0"/>
              <a:t>I: Namespace</a:t>
            </a:r>
          </a:p>
        </p:txBody>
      </p:sp>
      <p:pic>
        <p:nvPicPr>
          <p:cNvPr id="5" name="Picture 4" descr="A diagram of a computer&#10;&#10;Description automatically generated">
            <a:extLst>
              <a:ext uri="{FF2B5EF4-FFF2-40B4-BE49-F238E27FC236}">
                <a16:creationId xmlns:a16="http://schemas.microsoft.com/office/drawing/2014/main" id="{D366405F-4D26-68D7-36C1-4836A66D3A8E}"/>
              </a:ext>
            </a:extLst>
          </p:cNvPr>
          <p:cNvPicPr>
            <a:picLocks noChangeAspect="1"/>
          </p:cNvPicPr>
          <p:nvPr/>
        </p:nvPicPr>
        <p:blipFill>
          <a:blip r:embed="rId4"/>
          <a:stretch>
            <a:fillRect/>
          </a:stretch>
        </p:blipFill>
        <p:spPr>
          <a:xfrm>
            <a:off x="1630466" y="1728989"/>
            <a:ext cx="4950884" cy="2905953"/>
          </a:xfrm>
          <a:prstGeom prst="rect">
            <a:avLst/>
          </a:prstGeom>
        </p:spPr>
      </p:pic>
      <p:pic>
        <p:nvPicPr>
          <p:cNvPr id="6" name="Picture 5">
            <a:extLst>
              <a:ext uri="{FF2B5EF4-FFF2-40B4-BE49-F238E27FC236}">
                <a16:creationId xmlns:a16="http://schemas.microsoft.com/office/drawing/2014/main" id="{AA59C1A3-30C0-CC33-4BC2-B72702907ACE}"/>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174409881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05E5C1BE-8D68-30BB-948B-6F6DE519EF91}"/>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0AD1C217-BDEB-F219-80C3-021025F8A8E5}"/>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578349E4-10E8-16CA-D01E-CCD8123A223E}"/>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13C18F3A-CF5C-FAAE-E4C3-9B7DCEE9D7BC}"/>
              </a:ext>
            </a:extLst>
          </p:cNvPr>
          <p:cNvSpPr txBox="1">
            <a:spLocks noGrp="1"/>
          </p:cNvSpPr>
          <p:nvPr>
            <p:ph type="body" idx="1"/>
          </p:nvPr>
        </p:nvSpPr>
        <p:spPr>
          <a:xfrm>
            <a:off x="822960" y="1854200"/>
            <a:ext cx="754380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Ein Cluster wird in sogenannte Namespaces unterteilt.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Teilt Gruppen von Ressourcen in abgegrenzte Teilbereiche auf.</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Namen für Ressourcen müssen nur innerhalb des Namespaces einzigartig sein.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Erlaubt es vielen verschiedenen Personen, Teams oder Projekten, einen einzelnen Cluster zu benutzen und zu verwalten.</a:t>
            </a:r>
          </a:p>
        </p:txBody>
      </p:sp>
      <p:sp>
        <p:nvSpPr>
          <p:cNvPr id="312" name="Google Shape;312;p41">
            <a:extLst>
              <a:ext uri="{FF2B5EF4-FFF2-40B4-BE49-F238E27FC236}">
                <a16:creationId xmlns:a16="http://schemas.microsoft.com/office/drawing/2014/main" id="{73C0852B-7DC5-9B90-A89E-088E48DA1AD9}"/>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54</a:t>
            </a:fld>
            <a:endParaRPr/>
          </a:p>
        </p:txBody>
      </p:sp>
      <p:sp>
        <p:nvSpPr>
          <p:cNvPr id="313" name="Google Shape;313;p41">
            <a:extLst>
              <a:ext uri="{FF2B5EF4-FFF2-40B4-BE49-F238E27FC236}">
                <a16:creationId xmlns:a16="http://schemas.microsoft.com/office/drawing/2014/main" id="{BCD642AF-E251-153E-BAC7-D08F98E56998}"/>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E30543A1-626B-EFE3-EB1D-69B726F5FF2C}"/>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174890D3-C448-11B6-584C-F049FF095C7F}"/>
              </a:ext>
            </a:extLst>
          </p:cNvPr>
          <p:cNvSpPr txBox="1"/>
          <p:nvPr/>
        </p:nvSpPr>
        <p:spPr>
          <a:xfrm>
            <a:off x="822958" y="1421212"/>
            <a:ext cx="3031492" cy="307777"/>
          </a:xfrm>
          <a:prstGeom prst="rect">
            <a:avLst/>
          </a:prstGeom>
          <a:noFill/>
        </p:spPr>
        <p:txBody>
          <a:bodyPr wrap="square" rtlCol="0">
            <a:spAutoFit/>
          </a:bodyPr>
          <a:lstStyle/>
          <a:p>
            <a:r>
              <a:rPr lang="de-DE" u="sng" dirty="0"/>
              <a:t>I: Namespace</a:t>
            </a:r>
          </a:p>
        </p:txBody>
      </p:sp>
      <p:pic>
        <p:nvPicPr>
          <p:cNvPr id="2" name="Picture 1">
            <a:extLst>
              <a:ext uri="{FF2B5EF4-FFF2-40B4-BE49-F238E27FC236}">
                <a16:creationId xmlns:a16="http://schemas.microsoft.com/office/drawing/2014/main" id="{1CAAC8DE-1CE8-CCAB-24B5-904872FF3BC4}"/>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1046883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DB6AB122-2BA4-E568-B280-63638F69054C}"/>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67B26363-AE64-C71A-0F2C-B20867741015}"/>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0CE18471-E051-8BB7-48B0-900227DED1F4}"/>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2" name="Google Shape;312;p41">
            <a:extLst>
              <a:ext uri="{FF2B5EF4-FFF2-40B4-BE49-F238E27FC236}">
                <a16:creationId xmlns:a16="http://schemas.microsoft.com/office/drawing/2014/main" id="{44346D92-7067-B784-FB97-C87542EEAF3D}"/>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55</a:t>
            </a:fld>
            <a:endParaRPr/>
          </a:p>
        </p:txBody>
      </p:sp>
      <p:sp>
        <p:nvSpPr>
          <p:cNvPr id="313" name="Google Shape;313;p41">
            <a:extLst>
              <a:ext uri="{FF2B5EF4-FFF2-40B4-BE49-F238E27FC236}">
                <a16:creationId xmlns:a16="http://schemas.microsoft.com/office/drawing/2014/main" id="{E01543F5-F8CA-64D0-4D34-1910AF91FE2C}"/>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85C41342-4D95-9F2E-8901-6CDD39665167}"/>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DDAB9E6B-2ED9-1249-C32F-A54A5D3A7AC3}"/>
              </a:ext>
            </a:extLst>
          </p:cNvPr>
          <p:cNvSpPr txBox="1"/>
          <p:nvPr/>
        </p:nvSpPr>
        <p:spPr>
          <a:xfrm>
            <a:off x="822958" y="1421212"/>
            <a:ext cx="3031492" cy="307777"/>
          </a:xfrm>
          <a:prstGeom prst="rect">
            <a:avLst/>
          </a:prstGeom>
          <a:noFill/>
        </p:spPr>
        <p:txBody>
          <a:bodyPr wrap="square" rtlCol="0">
            <a:spAutoFit/>
          </a:bodyPr>
          <a:lstStyle/>
          <a:p>
            <a:r>
              <a:rPr lang="de-DE" u="sng" dirty="0"/>
              <a:t>II: Nodes:</a:t>
            </a:r>
          </a:p>
        </p:txBody>
      </p:sp>
      <p:pic>
        <p:nvPicPr>
          <p:cNvPr id="5" name="Picture 4" descr="A diagram of a cluster of blue squares&#10;&#10;Description automatically generated">
            <a:extLst>
              <a:ext uri="{FF2B5EF4-FFF2-40B4-BE49-F238E27FC236}">
                <a16:creationId xmlns:a16="http://schemas.microsoft.com/office/drawing/2014/main" id="{67C6AFBB-9415-01DA-374C-86DAC20EE3DF}"/>
              </a:ext>
            </a:extLst>
          </p:cNvPr>
          <p:cNvPicPr>
            <a:picLocks noChangeAspect="1"/>
          </p:cNvPicPr>
          <p:nvPr/>
        </p:nvPicPr>
        <p:blipFill>
          <a:blip r:embed="rId4"/>
          <a:stretch>
            <a:fillRect/>
          </a:stretch>
        </p:blipFill>
        <p:spPr>
          <a:xfrm>
            <a:off x="1752602" y="1544271"/>
            <a:ext cx="4965698" cy="2935923"/>
          </a:xfrm>
          <a:prstGeom prst="rect">
            <a:avLst/>
          </a:prstGeom>
        </p:spPr>
      </p:pic>
      <p:pic>
        <p:nvPicPr>
          <p:cNvPr id="6" name="Picture 5">
            <a:extLst>
              <a:ext uri="{FF2B5EF4-FFF2-40B4-BE49-F238E27FC236}">
                <a16:creationId xmlns:a16="http://schemas.microsoft.com/office/drawing/2014/main" id="{78E35899-2BE0-E53F-BD97-801627B2442B}"/>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194378341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3597096A-2D69-A930-5C05-45A5DE5D81EB}"/>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571AA8EC-6816-E6B5-774F-8F5C8BA059C9}"/>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F3FF8104-5C9A-7FD2-D586-60BDFA9148E1}"/>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EAFBAC95-8CC9-7510-3BA0-7CDD83C3B8AD}"/>
              </a:ext>
            </a:extLst>
          </p:cNvPr>
          <p:cNvSpPr txBox="1">
            <a:spLocks noGrp="1"/>
          </p:cNvSpPr>
          <p:nvPr>
            <p:ph type="body" idx="1"/>
          </p:nvPr>
        </p:nvSpPr>
        <p:spPr>
          <a:xfrm>
            <a:off x="822960" y="1854200"/>
            <a:ext cx="7543800" cy="2547500"/>
          </a:xfrm>
          <a:prstGeom prst="rect">
            <a:avLst/>
          </a:prstGeom>
          <a:noFill/>
          <a:ln>
            <a:noFill/>
          </a:ln>
        </p:spPr>
        <p:txBody>
          <a:bodyPr spcFirstLastPara="1" wrap="square" lIns="0" tIns="34275" rIns="0" bIns="34275" anchor="t" anchorCtr="0">
            <a:normAutofit lnSpcReduction="10000"/>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Auch </a:t>
            </a:r>
            <a:r>
              <a:rPr lang="de-DE" sz="1300" dirty="0" err="1"/>
              <a:t>Worker</a:t>
            </a:r>
            <a:r>
              <a:rPr lang="de-DE" sz="1300" dirty="0"/>
              <a:t>-Nodes genannt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Enthalten sog. </a:t>
            </a:r>
            <a:r>
              <a:rPr lang="de-DE" sz="1300" u="sng" dirty="0"/>
              <a:t>Pods</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Mehrere Nodes können auf einem physischen Server laufen, oder weit verteilt auf vielen einzelnen Servern.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Nodes können auch virtuelle Maschinen sein, oder Container.</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Eine Node kann mehrere Pods gemeinsam verwalten.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Jede Node wird mit einem einzigartigen Namen identifiziert.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Jede Node enthält:</a:t>
            </a:r>
          </a:p>
          <a:p>
            <a:pPr marL="984250" lvl="1" indent="-285750">
              <a:spcBef>
                <a:spcPts val="600"/>
              </a:spcBef>
              <a:buClr>
                <a:schemeClr val="dk1"/>
              </a:buClr>
              <a:buSzPts val="1100"/>
              <a:buFont typeface="+mj-lt"/>
              <a:buAutoNum type="arabicPeriod"/>
            </a:pPr>
            <a:r>
              <a:rPr lang="de-DE" sz="1200" u="sng" dirty="0" err="1"/>
              <a:t>Kubelet</a:t>
            </a:r>
            <a:r>
              <a:rPr lang="de-DE" sz="1200" u="sng" dirty="0"/>
              <a:t>:</a:t>
            </a:r>
            <a:r>
              <a:rPr lang="de-DE" sz="1200" dirty="0"/>
              <a:t> Stellt sicher, dass Pods laufen und registriert die Node bei der Control-Plane</a:t>
            </a:r>
          </a:p>
          <a:p>
            <a:pPr marL="984250" lvl="1" indent="-285750">
              <a:spcBef>
                <a:spcPts val="600"/>
              </a:spcBef>
              <a:buClr>
                <a:schemeClr val="dk1"/>
              </a:buClr>
              <a:buSzPts val="1100"/>
              <a:buFont typeface="+mj-lt"/>
              <a:buAutoNum type="arabicPeriod"/>
            </a:pPr>
            <a:r>
              <a:rPr lang="de-DE" sz="1200" u="sng" dirty="0"/>
              <a:t>Kube-Proxy:</a:t>
            </a:r>
            <a:r>
              <a:rPr lang="de-DE" sz="1200" dirty="0"/>
              <a:t> Verwaltet Netzwerk Regeln (optional)</a:t>
            </a:r>
          </a:p>
          <a:p>
            <a:pPr marL="984250" lvl="1" indent="-285750">
              <a:spcBef>
                <a:spcPts val="600"/>
              </a:spcBef>
              <a:buClr>
                <a:schemeClr val="dk1"/>
              </a:buClr>
              <a:buSzPts val="1100"/>
              <a:buFont typeface="+mj-lt"/>
              <a:buAutoNum type="arabicPeriod"/>
            </a:pPr>
            <a:r>
              <a:rPr lang="de-DE" sz="1200" u="sng" dirty="0"/>
              <a:t>Pods:</a:t>
            </a:r>
            <a:r>
              <a:rPr lang="de-DE" sz="1200" dirty="0"/>
              <a:t> Enthalten die Container-Services</a:t>
            </a:r>
            <a:endParaRPr lang="de-DE" sz="1200" u="sng" dirty="0"/>
          </a:p>
        </p:txBody>
      </p:sp>
      <p:sp>
        <p:nvSpPr>
          <p:cNvPr id="312" name="Google Shape;312;p41">
            <a:extLst>
              <a:ext uri="{FF2B5EF4-FFF2-40B4-BE49-F238E27FC236}">
                <a16:creationId xmlns:a16="http://schemas.microsoft.com/office/drawing/2014/main" id="{132CA3AF-F2CF-E942-268A-49AA8276EC8B}"/>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56</a:t>
            </a:fld>
            <a:endParaRPr/>
          </a:p>
        </p:txBody>
      </p:sp>
      <p:sp>
        <p:nvSpPr>
          <p:cNvPr id="313" name="Google Shape;313;p41">
            <a:extLst>
              <a:ext uri="{FF2B5EF4-FFF2-40B4-BE49-F238E27FC236}">
                <a16:creationId xmlns:a16="http://schemas.microsoft.com/office/drawing/2014/main" id="{E56E43B2-C98B-6D70-7465-C07215342685}"/>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B7C1985E-8465-3833-8731-966F47BBDD81}"/>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BC8AD52B-144F-F374-8435-99C640F38448}"/>
              </a:ext>
            </a:extLst>
          </p:cNvPr>
          <p:cNvSpPr txBox="1"/>
          <p:nvPr/>
        </p:nvSpPr>
        <p:spPr>
          <a:xfrm>
            <a:off x="822958" y="1421212"/>
            <a:ext cx="3031492" cy="307777"/>
          </a:xfrm>
          <a:prstGeom prst="rect">
            <a:avLst/>
          </a:prstGeom>
          <a:noFill/>
        </p:spPr>
        <p:txBody>
          <a:bodyPr wrap="square" rtlCol="0">
            <a:spAutoFit/>
          </a:bodyPr>
          <a:lstStyle/>
          <a:p>
            <a:r>
              <a:rPr lang="de-DE" u="sng" dirty="0"/>
              <a:t>II: Nodes:</a:t>
            </a:r>
          </a:p>
        </p:txBody>
      </p:sp>
      <p:pic>
        <p:nvPicPr>
          <p:cNvPr id="2" name="Picture 1">
            <a:extLst>
              <a:ext uri="{FF2B5EF4-FFF2-40B4-BE49-F238E27FC236}">
                <a16:creationId xmlns:a16="http://schemas.microsoft.com/office/drawing/2014/main" id="{286A5260-FE1C-A15E-E0BF-244A73A4E961}"/>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163934308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A5CEAE67-12D0-8057-4967-9ABE72C57A91}"/>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2F21C3BC-9BE9-9396-2531-5821C9D1CC8A}"/>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45B12EF1-D976-1C03-4B1B-D4EAB58170F7}"/>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7157548A-E6CE-2AFA-250A-4B76A8681C28}"/>
              </a:ext>
            </a:extLst>
          </p:cNvPr>
          <p:cNvSpPr txBox="1">
            <a:spLocks noGrp="1"/>
          </p:cNvSpPr>
          <p:nvPr>
            <p:ph type="body" idx="1"/>
          </p:nvPr>
        </p:nvSpPr>
        <p:spPr>
          <a:xfrm>
            <a:off x="822960" y="1854200"/>
            <a:ext cx="519684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Prozess, welcher innerhalb einer Node läuft.</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Stellt sicher, dass alle Container der Node innerhalb eines Pods laufen.</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Erhält die deklarativen Spezifikationen für einen Pod von der Control-Plane.</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Stellt sicher, dass Pods nach den erhaltenen Spezifikationen erzeugt werden und laufen.</a:t>
            </a:r>
          </a:p>
        </p:txBody>
      </p:sp>
      <p:sp>
        <p:nvSpPr>
          <p:cNvPr id="312" name="Google Shape;312;p41">
            <a:extLst>
              <a:ext uri="{FF2B5EF4-FFF2-40B4-BE49-F238E27FC236}">
                <a16:creationId xmlns:a16="http://schemas.microsoft.com/office/drawing/2014/main" id="{63E255BE-9FDE-2C4A-594E-F656C7655EE6}"/>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57</a:t>
            </a:fld>
            <a:endParaRPr/>
          </a:p>
        </p:txBody>
      </p:sp>
      <p:sp>
        <p:nvSpPr>
          <p:cNvPr id="313" name="Google Shape;313;p41">
            <a:extLst>
              <a:ext uri="{FF2B5EF4-FFF2-40B4-BE49-F238E27FC236}">
                <a16:creationId xmlns:a16="http://schemas.microsoft.com/office/drawing/2014/main" id="{F8F4C735-0397-5165-5528-AC2C05303625}"/>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BDDA33A3-3DF2-7DB5-DB66-8F9F0E9F6B73}"/>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20980E4C-A455-B4F0-DAC4-40F56F1D5C75}"/>
              </a:ext>
            </a:extLst>
          </p:cNvPr>
          <p:cNvSpPr txBox="1"/>
          <p:nvPr/>
        </p:nvSpPr>
        <p:spPr>
          <a:xfrm>
            <a:off x="822958" y="1421212"/>
            <a:ext cx="3031492" cy="307777"/>
          </a:xfrm>
          <a:prstGeom prst="rect">
            <a:avLst/>
          </a:prstGeom>
          <a:noFill/>
        </p:spPr>
        <p:txBody>
          <a:bodyPr wrap="square" rtlCol="0">
            <a:spAutoFit/>
          </a:bodyPr>
          <a:lstStyle/>
          <a:p>
            <a:r>
              <a:rPr lang="de-DE" u="sng" dirty="0"/>
              <a:t>II: Nodes: </a:t>
            </a:r>
            <a:r>
              <a:rPr lang="de-DE" u="sng" dirty="0" err="1"/>
              <a:t>kubelet</a:t>
            </a:r>
            <a:endParaRPr lang="de-DE" u="sng" dirty="0"/>
          </a:p>
        </p:txBody>
      </p:sp>
      <p:pic>
        <p:nvPicPr>
          <p:cNvPr id="2" name="Picture 1" descr="A screenshot of a computer screen&#10;&#10;Description automatically generated">
            <a:extLst>
              <a:ext uri="{FF2B5EF4-FFF2-40B4-BE49-F238E27FC236}">
                <a16:creationId xmlns:a16="http://schemas.microsoft.com/office/drawing/2014/main" id="{ABB5F9EC-3E0D-B5CE-DE7A-EB149FF3C0EF}"/>
              </a:ext>
            </a:extLst>
          </p:cNvPr>
          <p:cNvPicPr>
            <a:picLocks noChangeAspect="1"/>
          </p:cNvPicPr>
          <p:nvPr/>
        </p:nvPicPr>
        <p:blipFill>
          <a:blip r:embed="rId4"/>
          <a:stretch>
            <a:fillRect/>
          </a:stretch>
        </p:blipFill>
        <p:spPr>
          <a:xfrm>
            <a:off x="6504940" y="1671200"/>
            <a:ext cx="1816100" cy="2730500"/>
          </a:xfrm>
          <a:prstGeom prst="rect">
            <a:avLst/>
          </a:prstGeom>
        </p:spPr>
      </p:pic>
      <p:pic>
        <p:nvPicPr>
          <p:cNvPr id="3" name="Picture 2">
            <a:extLst>
              <a:ext uri="{FF2B5EF4-FFF2-40B4-BE49-F238E27FC236}">
                <a16:creationId xmlns:a16="http://schemas.microsoft.com/office/drawing/2014/main" id="{41318C88-F7AA-3AEE-D8C7-8936B148AD75}"/>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369496221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7EBD2BC2-726F-D856-14AA-84F3EC96B510}"/>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886C9327-9A35-1D2C-CD1C-0FBBE7D6BD13}"/>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78BA561F-115A-B917-F377-923027C41B02}"/>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32919757-424D-4391-4A1F-CC4A756F7C84}"/>
              </a:ext>
            </a:extLst>
          </p:cNvPr>
          <p:cNvSpPr txBox="1">
            <a:spLocks noGrp="1"/>
          </p:cNvSpPr>
          <p:nvPr>
            <p:ph type="body" idx="1"/>
          </p:nvPr>
        </p:nvSpPr>
        <p:spPr>
          <a:xfrm>
            <a:off x="822960" y="1854200"/>
            <a:ext cx="754380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Network-Proxy innerhalb einer Node.</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Optionale Komponente, welche Netzwerk-Regeln überwacht.</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Erlaubt es bestimmte Pods von Außen zugänglich zu machen.</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Erlaubt es auch, die Kommunikation eines Pods einzuschränken.</a:t>
            </a:r>
          </a:p>
        </p:txBody>
      </p:sp>
      <p:sp>
        <p:nvSpPr>
          <p:cNvPr id="312" name="Google Shape;312;p41">
            <a:extLst>
              <a:ext uri="{FF2B5EF4-FFF2-40B4-BE49-F238E27FC236}">
                <a16:creationId xmlns:a16="http://schemas.microsoft.com/office/drawing/2014/main" id="{963ABC9B-B04F-1F30-DD6A-6572ACCD3608}"/>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58</a:t>
            </a:fld>
            <a:endParaRPr/>
          </a:p>
        </p:txBody>
      </p:sp>
      <p:sp>
        <p:nvSpPr>
          <p:cNvPr id="313" name="Google Shape;313;p41">
            <a:extLst>
              <a:ext uri="{FF2B5EF4-FFF2-40B4-BE49-F238E27FC236}">
                <a16:creationId xmlns:a16="http://schemas.microsoft.com/office/drawing/2014/main" id="{0A0C7565-9096-5009-AA7F-B7872A6B91B7}"/>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26542BE2-30EB-649A-2360-8EC7E2699883}"/>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99B047D8-4ACA-578B-D365-3B145A9C550C}"/>
              </a:ext>
            </a:extLst>
          </p:cNvPr>
          <p:cNvSpPr txBox="1"/>
          <p:nvPr/>
        </p:nvSpPr>
        <p:spPr>
          <a:xfrm>
            <a:off x="822958" y="1421212"/>
            <a:ext cx="3031492" cy="307777"/>
          </a:xfrm>
          <a:prstGeom prst="rect">
            <a:avLst/>
          </a:prstGeom>
          <a:noFill/>
        </p:spPr>
        <p:txBody>
          <a:bodyPr wrap="square" rtlCol="0">
            <a:spAutoFit/>
          </a:bodyPr>
          <a:lstStyle/>
          <a:p>
            <a:r>
              <a:rPr lang="de-DE" u="sng" dirty="0"/>
              <a:t>II: Nodes: </a:t>
            </a:r>
            <a:r>
              <a:rPr lang="de-DE" u="sng" dirty="0" err="1"/>
              <a:t>kubeproxy</a:t>
            </a:r>
            <a:endParaRPr lang="de-DE" u="sng" dirty="0"/>
          </a:p>
        </p:txBody>
      </p:sp>
      <p:pic>
        <p:nvPicPr>
          <p:cNvPr id="3" name="Picture 2" descr="A screenshot of a computer screen&#10;&#10;Description automatically generated">
            <a:extLst>
              <a:ext uri="{FF2B5EF4-FFF2-40B4-BE49-F238E27FC236}">
                <a16:creationId xmlns:a16="http://schemas.microsoft.com/office/drawing/2014/main" id="{F0457B49-8B82-9849-F9B2-9C40D067E766}"/>
              </a:ext>
            </a:extLst>
          </p:cNvPr>
          <p:cNvPicPr>
            <a:picLocks noChangeAspect="1"/>
          </p:cNvPicPr>
          <p:nvPr/>
        </p:nvPicPr>
        <p:blipFill>
          <a:blip r:embed="rId4"/>
          <a:stretch>
            <a:fillRect/>
          </a:stretch>
        </p:blipFill>
        <p:spPr>
          <a:xfrm>
            <a:off x="6504940" y="1575100"/>
            <a:ext cx="1816100" cy="2730500"/>
          </a:xfrm>
          <a:prstGeom prst="rect">
            <a:avLst/>
          </a:prstGeom>
        </p:spPr>
      </p:pic>
      <p:pic>
        <p:nvPicPr>
          <p:cNvPr id="5" name="Picture 4">
            <a:extLst>
              <a:ext uri="{FF2B5EF4-FFF2-40B4-BE49-F238E27FC236}">
                <a16:creationId xmlns:a16="http://schemas.microsoft.com/office/drawing/2014/main" id="{F6911A45-7BF4-0A3F-1AF3-0D7A2D796856}"/>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164477910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2363060F-5563-33B9-EE96-94391D820DE4}"/>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E7538776-6BFC-1852-A9A2-D6635A0FD451}"/>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2DD04489-91E0-DF54-B54E-811F2FBEB7E0}"/>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8137076E-CFF2-5E3B-55D8-A35FF5D89714}"/>
              </a:ext>
            </a:extLst>
          </p:cNvPr>
          <p:cNvSpPr txBox="1">
            <a:spLocks noGrp="1"/>
          </p:cNvSpPr>
          <p:nvPr>
            <p:ph type="body" idx="1"/>
          </p:nvPr>
        </p:nvSpPr>
        <p:spPr>
          <a:xfrm>
            <a:off x="822960" y="1854200"/>
            <a:ext cx="522859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Zentrales Werkzeug einer Node.</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Zuständig für das Ausführen und Steuern der einzelnen Container-Images innerhalb der Pods einer Node.</a:t>
            </a:r>
          </a:p>
        </p:txBody>
      </p:sp>
      <p:sp>
        <p:nvSpPr>
          <p:cNvPr id="312" name="Google Shape;312;p41">
            <a:extLst>
              <a:ext uri="{FF2B5EF4-FFF2-40B4-BE49-F238E27FC236}">
                <a16:creationId xmlns:a16="http://schemas.microsoft.com/office/drawing/2014/main" id="{694FC077-97F7-DE06-D9B5-554DEC019E57}"/>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59</a:t>
            </a:fld>
            <a:endParaRPr/>
          </a:p>
        </p:txBody>
      </p:sp>
      <p:sp>
        <p:nvSpPr>
          <p:cNvPr id="313" name="Google Shape;313;p41">
            <a:extLst>
              <a:ext uri="{FF2B5EF4-FFF2-40B4-BE49-F238E27FC236}">
                <a16:creationId xmlns:a16="http://schemas.microsoft.com/office/drawing/2014/main" id="{FD3ABB59-BF87-A943-FF65-33512F52D0D7}"/>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BF1DD4A4-AA21-34A4-95C3-7F9ED9C0DCFA}"/>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99537CA0-A382-BBB5-D392-0E439A3004A8}"/>
              </a:ext>
            </a:extLst>
          </p:cNvPr>
          <p:cNvSpPr txBox="1"/>
          <p:nvPr/>
        </p:nvSpPr>
        <p:spPr>
          <a:xfrm>
            <a:off x="822958" y="1421212"/>
            <a:ext cx="3031492" cy="307777"/>
          </a:xfrm>
          <a:prstGeom prst="rect">
            <a:avLst/>
          </a:prstGeom>
          <a:noFill/>
        </p:spPr>
        <p:txBody>
          <a:bodyPr wrap="square" rtlCol="0">
            <a:spAutoFit/>
          </a:bodyPr>
          <a:lstStyle/>
          <a:p>
            <a:r>
              <a:rPr lang="de-DE" u="sng" dirty="0"/>
              <a:t>II: Nodes: Container-</a:t>
            </a:r>
            <a:r>
              <a:rPr lang="de-DE" u="sng" dirty="0" err="1"/>
              <a:t>Runtime</a:t>
            </a:r>
            <a:endParaRPr lang="de-DE" u="sng" dirty="0"/>
          </a:p>
        </p:txBody>
      </p:sp>
      <p:pic>
        <p:nvPicPr>
          <p:cNvPr id="3" name="Picture 2" descr="A diagram of a container runtime&#10;&#10;Description automatically generated">
            <a:extLst>
              <a:ext uri="{FF2B5EF4-FFF2-40B4-BE49-F238E27FC236}">
                <a16:creationId xmlns:a16="http://schemas.microsoft.com/office/drawing/2014/main" id="{83F6DF0D-DEAD-119D-F128-BA8D3F57F926}"/>
              </a:ext>
            </a:extLst>
          </p:cNvPr>
          <p:cNvPicPr>
            <a:picLocks noChangeAspect="1"/>
          </p:cNvPicPr>
          <p:nvPr/>
        </p:nvPicPr>
        <p:blipFill>
          <a:blip r:embed="rId4"/>
          <a:stretch>
            <a:fillRect/>
          </a:stretch>
        </p:blipFill>
        <p:spPr>
          <a:xfrm>
            <a:off x="6504940" y="1575100"/>
            <a:ext cx="1816100" cy="2730500"/>
          </a:xfrm>
          <a:prstGeom prst="rect">
            <a:avLst/>
          </a:prstGeom>
        </p:spPr>
      </p:pic>
      <p:pic>
        <p:nvPicPr>
          <p:cNvPr id="5" name="Picture 4">
            <a:extLst>
              <a:ext uri="{FF2B5EF4-FFF2-40B4-BE49-F238E27FC236}">
                <a16:creationId xmlns:a16="http://schemas.microsoft.com/office/drawing/2014/main" id="{7BCF10D9-3D8D-B139-F3CC-0366507F802E}"/>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2068480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4FB1D97-699E-CE19-AEA4-82062C996399}"/>
              </a:ext>
            </a:extLst>
          </p:cNvPr>
          <p:cNvSpPr>
            <a:spLocks noGrp="1"/>
          </p:cNvSpPr>
          <p:nvPr>
            <p:ph type="title"/>
          </p:nvPr>
        </p:nvSpPr>
        <p:spPr/>
        <p:txBody>
          <a:bodyPr/>
          <a:lstStyle/>
          <a:p>
            <a:r>
              <a:rPr lang="de-DE" dirty="0" err="1"/>
              <a:t>Build</a:t>
            </a:r>
            <a:r>
              <a:rPr lang="de-DE" dirty="0"/>
              <a:t>, </a:t>
            </a:r>
            <a:r>
              <a:rPr lang="de-DE" dirty="0" err="1"/>
              <a:t>Ship</a:t>
            </a:r>
            <a:r>
              <a:rPr lang="de-DE" dirty="0"/>
              <a:t> &amp; Run</a:t>
            </a:r>
          </a:p>
        </p:txBody>
      </p:sp>
      <p:pic>
        <p:nvPicPr>
          <p:cNvPr id="9" name="Grafik 8" descr="Ein Bild, das Text, Diagramm, Plan, Design enthält.&#10;&#10;Automatisch generierte Beschreibung">
            <a:extLst>
              <a:ext uri="{FF2B5EF4-FFF2-40B4-BE49-F238E27FC236}">
                <a16:creationId xmlns:a16="http://schemas.microsoft.com/office/drawing/2014/main" id="{98756D63-343E-29D8-A049-8CD57DF982EF}"/>
              </a:ext>
            </a:extLst>
          </p:cNvPr>
          <p:cNvPicPr>
            <a:picLocks noChangeAspect="1"/>
          </p:cNvPicPr>
          <p:nvPr/>
        </p:nvPicPr>
        <p:blipFill>
          <a:blip r:embed="rId2"/>
          <a:stretch>
            <a:fillRect/>
          </a:stretch>
        </p:blipFill>
        <p:spPr>
          <a:xfrm>
            <a:off x="822960" y="1495958"/>
            <a:ext cx="7543800" cy="2730855"/>
          </a:xfrm>
          <a:prstGeom prst="rect">
            <a:avLst/>
          </a:prstGeom>
        </p:spPr>
      </p:pic>
    </p:spTree>
    <p:extLst>
      <p:ext uri="{BB962C8B-B14F-4D97-AF65-F5344CB8AC3E}">
        <p14:creationId xmlns:p14="http://schemas.microsoft.com/office/powerpoint/2010/main" val="103263689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B6C0CE3E-7091-4414-4F19-82C41B44EA43}"/>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53B81BDB-482E-864D-BE68-5EE182D943E0}"/>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82F32473-EA0D-A5B7-FEF9-C7A92B102DFB}"/>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C44827DB-B649-9089-3084-0B6BC105EAD6}"/>
              </a:ext>
            </a:extLst>
          </p:cNvPr>
          <p:cNvSpPr txBox="1">
            <a:spLocks noGrp="1"/>
          </p:cNvSpPr>
          <p:nvPr>
            <p:ph type="body" idx="1"/>
          </p:nvPr>
        </p:nvSpPr>
        <p:spPr>
          <a:xfrm>
            <a:off x="822960" y="1854200"/>
            <a:ext cx="527939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Jede Node verwaltet einen, oder mehrere, Pods.</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Enthält die eigentlichen Services als Container-Images. </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Ein Pod kann mehrere Container enthalten.</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Pods existieren rein als deklarativer Quellcode und werden verfügbaren Nodes von der Control-Plane zugewiesen.</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Best Practice: Ein Container pro Pod.</a:t>
            </a:r>
          </a:p>
          <a:p>
            <a:pPr marL="527050" lvl="0" indent="-285750" algn="l" rtl="0">
              <a:spcBef>
                <a:spcPts val="600"/>
              </a:spcBef>
              <a:spcAft>
                <a:spcPts val="0"/>
              </a:spcAft>
              <a:buClr>
                <a:schemeClr val="dk1"/>
              </a:buClr>
              <a:buSzPts val="1100"/>
              <a:buFont typeface="Arial" panose="020B0604020202020204" pitchFamily="34" charset="0"/>
              <a:buChar char="•"/>
            </a:pPr>
            <a:endParaRPr lang="de-DE" sz="1200" dirty="0"/>
          </a:p>
        </p:txBody>
      </p:sp>
      <p:sp>
        <p:nvSpPr>
          <p:cNvPr id="312" name="Google Shape;312;p41">
            <a:extLst>
              <a:ext uri="{FF2B5EF4-FFF2-40B4-BE49-F238E27FC236}">
                <a16:creationId xmlns:a16="http://schemas.microsoft.com/office/drawing/2014/main" id="{7453E7B8-FE21-F98F-478D-186E256D0DDA}"/>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60</a:t>
            </a:fld>
            <a:endParaRPr/>
          </a:p>
        </p:txBody>
      </p:sp>
      <p:sp>
        <p:nvSpPr>
          <p:cNvPr id="313" name="Google Shape;313;p41">
            <a:extLst>
              <a:ext uri="{FF2B5EF4-FFF2-40B4-BE49-F238E27FC236}">
                <a16:creationId xmlns:a16="http://schemas.microsoft.com/office/drawing/2014/main" id="{A14DBEB6-255B-176E-D6A9-027BB6C7CEFC}"/>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80FF4F4C-9AB3-B4E7-64D3-F574EC9702C7}"/>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0B421243-36A4-18F1-E52A-512C2427187E}"/>
              </a:ext>
            </a:extLst>
          </p:cNvPr>
          <p:cNvSpPr txBox="1"/>
          <p:nvPr/>
        </p:nvSpPr>
        <p:spPr>
          <a:xfrm>
            <a:off x="822958" y="1421212"/>
            <a:ext cx="3031492" cy="307777"/>
          </a:xfrm>
          <a:prstGeom prst="rect">
            <a:avLst/>
          </a:prstGeom>
          <a:noFill/>
        </p:spPr>
        <p:txBody>
          <a:bodyPr wrap="square" rtlCol="0">
            <a:spAutoFit/>
          </a:bodyPr>
          <a:lstStyle/>
          <a:p>
            <a:r>
              <a:rPr lang="de-DE" u="sng" dirty="0"/>
              <a:t>III: Pods:</a:t>
            </a:r>
          </a:p>
        </p:txBody>
      </p:sp>
      <p:pic>
        <p:nvPicPr>
          <p:cNvPr id="7" name="Picture 6" descr="A screenshot of a computer screen&#10;&#10;Description automatically generated">
            <a:extLst>
              <a:ext uri="{FF2B5EF4-FFF2-40B4-BE49-F238E27FC236}">
                <a16:creationId xmlns:a16="http://schemas.microsoft.com/office/drawing/2014/main" id="{158EBDB8-8B91-A79C-8701-151EC4A8C78D}"/>
              </a:ext>
            </a:extLst>
          </p:cNvPr>
          <p:cNvPicPr>
            <a:picLocks noChangeAspect="1"/>
          </p:cNvPicPr>
          <p:nvPr/>
        </p:nvPicPr>
        <p:blipFill>
          <a:blip r:embed="rId4"/>
          <a:stretch>
            <a:fillRect/>
          </a:stretch>
        </p:blipFill>
        <p:spPr>
          <a:xfrm>
            <a:off x="6504940" y="1575100"/>
            <a:ext cx="1816100" cy="2730500"/>
          </a:xfrm>
          <a:prstGeom prst="rect">
            <a:avLst/>
          </a:prstGeom>
        </p:spPr>
      </p:pic>
      <p:pic>
        <p:nvPicPr>
          <p:cNvPr id="8" name="Picture 7">
            <a:extLst>
              <a:ext uri="{FF2B5EF4-FFF2-40B4-BE49-F238E27FC236}">
                <a16:creationId xmlns:a16="http://schemas.microsoft.com/office/drawing/2014/main" id="{5D1288AD-1122-FFCB-45F6-93BF252C3B17}"/>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210636665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7F4FD2A1-6380-DE34-F3DF-612E45F23BFC}"/>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3CF8B061-61D0-FD58-8CFC-238DA238C4A8}"/>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6B28D202-3F66-5C5F-3379-82AEB7F66A07}"/>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2" name="Google Shape;312;p41">
            <a:extLst>
              <a:ext uri="{FF2B5EF4-FFF2-40B4-BE49-F238E27FC236}">
                <a16:creationId xmlns:a16="http://schemas.microsoft.com/office/drawing/2014/main" id="{09F2E396-EBC1-0224-7988-674211DA1D11}"/>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61</a:t>
            </a:fld>
            <a:endParaRPr/>
          </a:p>
        </p:txBody>
      </p:sp>
      <p:sp>
        <p:nvSpPr>
          <p:cNvPr id="313" name="Google Shape;313;p41">
            <a:extLst>
              <a:ext uri="{FF2B5EF4-FFF2-40B4-BE49-F238E27FC236}">
                <a16:creationId xmlns:a16="http://schemas.microsoft.com/office/drawing/2014/main" id="{D4F63541-E3EA-2706-CEA9-5EDB0AA3D286}"/>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90784103-F007-3552-314C-E7F5A80DB9D3}"/>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E2424378-1D10-49FC-E97D-C9ECE8AF77AB}"/>
              </a:ext>
            </a:extLst>
          </p:cNvPr>
          <p:cNvSpPr txBox="1"/>
          <p:nvPr/>
        </p:nvSpPr>
        <p:spPr>
          <a:xfrm>
            <a:off x="822958" y="1421212"/>
            <a:ext cx="3031492" cy="307777"/>
          </a:xfrm>
          <a:prstGeom prst="rect">
            <a:avLst/>
          </a:prstGeom>
          <a:noFill/>
        </p:spPr>
        <p:txBody>
          <a:bodyPr wrap="square" rtlCol="0">
            <a:spAutoFit/>
          </a:bodyPr>
          <a:lstStyle/>
          <a:p>
            <a:r>
              <a:rPr lang="de-DE" u="sng" dirty="0"/>
              <a:t>III: Pods:</a:t>
            </a:r>
          </a:p>
        </p:txBody>
      </p:sp>
      <p:pic>
        <p:nvPicPr>
          <p:cNvPr id="5" name="Picture 4" descr="A screen shot of a computer&#10;&#10;Description automatically generated">
            <a:extLst>
              <a:ext uri="{FF2B5EF4-FFF2-40B4-BE49-F238E27FC236}">
                <a16:creationId xmlns:a16="http://schemas.microsoft.com/office/drawing/2014/main" id="{1A9D87D4-87F1-77F0-8769-B6B3A724B136}"/>
              </a:ext>
            </a:extLst>
          </p:cNvPr>
          <p:cNvPicPr>
            <a:picLocks noChangeAspect="1"/>
          </p:cNvPicPr>
          <p:nvPr/>
        </p:nvPicPr>
        <p:blipFill>
          <a:blip r:embed="rId4"/>
          <a:stretch>
            <a:fillRect/>
          </a:stretch>
        </p:blipFill>
        <p:spPr>
          <a:xfrm>
            <a:off x="1838364" y="1285850"/>
            <a:ext cx="5598160" cy="3313197"/>
          </a:xfrm>
          <a:prstGeom prst="rect">
            <a:avLst/>
          </a:prstGeom>
        </p:spPr>
      </p:pic>
      <p:sp>
        <p:nvSpPr>
          <p:cNvPr id="6" name="TextBox 5">
            <a:extLst>
              <a:ext uri="{FF2B5EF4-FFF2-40B4-BE49-F238E27FC236}">
                <a16:creationId xmlns:a16="http://schemas.microsoft.com/office/drawing/2014/main" id="{881AA7D9-A2F3-650B-DFD3-8ECC02431CBD}"/>
              </a:ext>
            </a:extLst>
          </p:cNvPr>
          <p:cNvSpPr txBox="1"/>
          <p:nvPr/>
        </p:nvSpPr>
        <p:spPr>
          <a:xfrm>
            <a:off x="2967756" y="4216978"/>
            <a:ext cx="3339376" cy="307777"/>
          </a:xfrm>
          <a:prstGeom prst="rect">
            <a:avLst/>
          </a:prstGeom>
          <a:noFill/>
        </p:spPr>
        <p:txBody>
          <a:bodyPr wrap="none" rtlCol="0">
            <a:spAutoFit/>
          </a:bodyPr>
          <a:lstStyle/>
          <a:p>
            <a:r>
              <a:rPr lang="de-DE" dirty="0"/>
              <a:t>Ein Pod, der </a:t>
            </a:r>
            <a:r>
              <a:rPr lang="de-DE" dirty="0" err="1"/>
              <a:t>nginx</a:t>
            </a:r>
            <a:r>
              <a:rPr lang="de-DE" dirty="0"/>
              <a:t> als Container enthält</a:t>
            </a:r>
          </a:p>
        </p:txBody>
      </p:sp>
      <p:pic>
        <p:nvPicPr>
          <p:cNvPr id="7" name="Picture 6">
            <a:extLst>
              <a:ext uri="{FF2B5EF4-FFF2-40B4-BE49-F238E27FC236}">
                <a16:creationId xmlns:a16="http://schemas.microsoft.com/office/drawing/2014/main" id="{0807CCF6-2CC1-EA68-BDA1-33115A376CF2}"/>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426981045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73BA0266-E629-B976-E101-5046511BFD64}"/>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1D8ACE36-9E15-E77C-3702-77AB56B2D9F5}"/>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2E4565AD-4109-9FD1-A4AB-33790F7C30F1}"/>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2" name="Google Shape;312;p41">
            <a:extLst>
              <a:ext uri="{FF2B5EF4-FFF2-40B4-BE49-F238E27FC236}">
                <a16:creationId xmlns:a16="http://schemas.microsoft.com/office/drawing/2014/main" id="{CEB54924-F693-C191-4250-3022991D2746}"/>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62</a:t>
            </a:fld>
            <a:endParaRPr/>
          </a:p>
        </p:txBody>
      </p:sp>
      <p:sp>
        <p:nvSpPr>
          <p:cNvPr id="313" name="Google Shape;313;p41">
            <a:extLst>
              <a:ext uri="{FF2B5EF4-FFF2-40B4-BE49-F238E27FC236}">
                <a16:creationId xmlns:a16="http://schemas.microsoft.com/office/drawing/2014/main" id="{2907DD06-D8C2-62CA-4C5B-AE9C1C83D741}"/>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83122224-60D4-6A31-6BCC-01DBE476BDBB}"/>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5410806A-CA79-E483-09CA-0B1972CE183D}"/>
              </a:ext>
            </a:extLst>
          </p:cNvPr>
          <p:cNvSpPr txBox="1"/>
          <p:nvPr/>
        </p:nvSpPr>
        <p:spPr>
          <a:xfrm>
            <a:off x="822958" y="1421212"/>
            <a:ext cx="3031492" cy="307777"/>
          </a:xfrm>
          <a:prstGeom prst="rect">
            <a:avLst/>
          </a:prstGeom>
          <a:noFill/>
        </p:spPr>
        <p:txBody>
          <a:bodyPr wrap="square" rtlCol="0">
            <a:spAutoFit/>
          </a:bodyPr>
          <a:lstStyle/>
          <a:p>
            <a:r>
              <a:rPr lang="de-DE" u="sng" dirty="0"/>
              <a:t>IV: Control Plane:</a:t>
            </a:r>
          </a:p>
        </p:txBody>
      </p:sp>
      <p:pic>
        <p:nvPicPr>
          <p:cNvPr id="7" name="Picture 6" descr="A screenshot of a computer&#10;&#10;Description automatically generated">
            <a:extLst>
              <a:ext uri="{FF2B5EF4-FFF2-40B4-BE49-F238E27FC236}">
                <a16:creationId xmlns:a16="http://schemas.microsoft.com/office/drawing/2014/main" id="{16586A27-FDA9-B1BA-B596-D91A36654C87}"/>
              </a:ext>
            </a:extLst>
          </p:cNvPr>
          <p:cNvPicPr>
            <a:picLocks noChangeAspect="1"/>
          </p:cNvPicPr>
          <p:nvPr/>
        </p:nvPicPr>
        <p:blipFill>
          <a:blip r:embed="rId4"/>
          <a:stretch>
            <a:fillRect/>
          </a:stretch>
        </p:blipFill>
        <p:spPr>
          <a:xfrm>
            <a:off x="2407324" y="1712500"/>
            <a:ext cx="4460240" cy="2787650"/>
          </a:xfrm>
          <a:prstGeom prst="rect">
            <a:avLst/>
          </a:prstGeom>
        </p:spPr>
      </p:pic>
      <p:pic>
        <p:nvPicPr>
          <p:cNvPr id="8" name="Picture 7">
            <a:extLst>
              <a:ext uri="{FF2B5EF4-FFF2-40B4-BE49-F238E27FC236}">
                <a16:creationId xmlns:a16="http://schemas.microsoft.com/office/drawing/2014/main" id="{021437E4-B904-8556-38F6-F64E7A081A68}"/>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17866431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EF109FBF-6B6B-2CE6-7710-09FC37935FF6}"/>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26FBC5B9-1AF0-B46B-2D79-0E1CE9279E88}"/>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85BAA5C4-759C-9B05-B48C-BF1F1883EE83}"/>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390EF30D-A928-4D91-8F02-6D976F155C94}"/>
              </a:ext>
            </a:extLst>
          </p:cNvPr>
          <p:cNvSpPr txBox="1">
            <a:spLocks noGrp="1"/>
          </p:cNvSpPr>
          <p:nvPr>
            <p:ph type="body" idx="1"/>
          </p:nvPr>
        </p:nvSpPr>
        <p:spPr>
          <a:xfrm>
            <a:off x="822960" y="1854200"/>
            <a:ext cx="754380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Verwaltet den Zustand des Clusters</a:t>
            </a:r>
          </a:p>
          <a:p>
            <a:pPr marL="527050" lvl="0" indent="-285750" algn="l" rtl="0">
              <a:spcBef>
                <a:spcPts val="600"/>
              </a:spcBef>
              <a:spcAft>
                <a:spcPts val="0"/>
              </a:spcAft>
              <a:buClr>
                <a:schemeClr val="dk1"/>
              </a:buClr>
              <a:buSzPts val="1100"/>
              <a:buFont typeface="Arial" panose="020B0604020202020204" pitchFamily="34" charset="0"/>
              <a:buChar char="•"/>
            </a:pPr>
            <a:r>
              <a:rPr lang="de-DE" sz="1200" dirty="0"/>
              <a:t>Enthält folgende Applikationen:</a:t>
            </a:r>
          </a:p>
          <a:p>
            <a:pPr marL="984250" lvl="1" indent="-285750">
              <a:spcBef>
                <a:spcPts val="600"/>
              </a:spcBef>
              <a:buClr>
                <a:schemeClr val="dk1"/>
              </a:buClr>
              <a:buSzPts val="1100"/>
              <a:buFont typeface="+mj-lt"/>
              <a:buAutoNum type="arabicPeriod"/>
            </a:pPr>
            <a:r>
              <a:rPr lang="de-DE" sz="1100" u="sng" dirty="0"/>
              <a:t>Kube-</a:t>
            </a:r>
            <a:r>
              <a:rPr lang="de-DE" sz="1100" u="sng" dirty="0" err="1"/>
              <a:t>Apiserver</a:t>
            </a:r>
            <a:r>
              <a:rPr lang="de-DE" sz="1100" u="sng" dirty="0"/>
              <a:t>:</a:t>
            </a:r>
            <a:r>
              <a:rPr lang="de-DE" sz="1100" dirty="0"/>
              <a:t> Bietet HTTP-Interface zur Steuerung des Clusters</a:t>
            </a:r>
          </a:p>
          <a:p>
            <a:pPr marL="984250" lvl="1" indent="-285750">
              <a:spcBef>
                <a:spcPts val="600"/>
              </a:spcBef>
              <a:buClr>
                <a:schemeClr val="dk1"/>
              </a:buClr>
              <a:buSzPts val="1100"/>
              <a:buFont typeface="+mj-lt"/>
              <a:buAutoNum type="arabicPeriod"/>
            </a:pPr>
            <a:r>
              <a:rPr lang="de-DE" sz="1100" u="sng" dirty="0" err="1"/>
              <a:t>Etcd</a:t>
            </a:r>
            <a:r>
              <a:rPr lang="de-DE" sz="1100" u="sng" dirty="0"/>
              <a:t>:</a:t>
            </a:r>
            <a:r>
              <a:rPr lang="de-DE" sz="1100" dirty="0"/>
              <a:t> Service für Key-Value Store für Secrets und Umgebungsvariablen</a:t>
            </a:r>
          </a:p>
          <a:p>
            <a:pPr marL="984250" lvl="1" indent="-285750">
              <a:spcBef>
                <a:spcPts val="600"/>
              </a:spcBef>
              <a:buClr>
                <a:schemeClr val="dk1"/>
              </a:buClr>
              <a:buSzPts val="1100"/>
              <a:buFont typeface="+mj-lt"/>
              <a:buAutoNum type="arabicPeriod"/>
            </a:pPr>
            <a:r>
              <a:rPr lang="de-DE" sz="1100" u="sng" dirty="0"/>
              <a:t>Kube-Scheduler:</a:t>
            </a:r>
            <a:r>
              <a:rPr lang="de-DE" sz="1100" dirty="0"/>
              <a:t> Verteilt einzelne Pods auf freie Nodes</a:t>
            </a:r>
          </a:p>
          <a:p>
            <a:pPr marL="984250" lvl="1" indent="-285750">
              <a:spcBef>
                <a:spcPts val="600"/>
              </a:spcBef>
              <a:buClr>
                <a:schemeClr val="dk1"/>
              </a:buClr>
              <a:buSzPts val="1100"/>
              <a:buFont typeface="+mj-lt"/>
              <a:buAutoNum type="arabicPeriod"/>
            </a:pPr>
            <a:r>
              <a:rPr lang="de-DE" sz="1100" u="sng" dirty="0"/>
              <a:t>Kube-Controller-Manager:</a:t>
            </a:r>
            <a:r>
              <a:rPr lang="de-DE" sz="1100" dirty="0"/>
              <a:t> Verwaltet einzelne Controller, um API-Verhalten zu steuern</a:t>
            </a:r>
          </a:p>
          <a:p>
            <a:pPr marL="984250" lvl="1" indent="-285750">
              <a:spcBef>
                <a:spcPts val="600"/>
              </a:spcBef>
              <a:buClr>
                <a:schemeClr val="dk1"/>
              </a:buClr>
              <a:buSzPts val="1100"/>
              <a:buFont typeface="+mj-lt"/>
              <a:buAutoNum type="arabicPeriod"/>
            </a:pPr>
            <a:r>
              <a:rPr lang="de-DE" sz="1100" u="sng" dirty="0"/>
              <a:t>Cloud-Controller-Manager:</a:t>
            </a:r>
            <a:r>
              <a:rPr lang="de-DE" sz="1100" dirty="0"/>
              <a:t> Bietet Integration mit Cloud-Providern, auf deren Infrastruktur der Cluster läuft (Optional)</a:t>
            </a:r>
            <a:endParaRPr lang="de-DE" sz="1100" u="sng" dirty="0"/>
          </a:p>
        </p:txBody>
      </p:sp>
      <p:sp>
        <p:nvSpPr>
          <p:cNvPr id="312" name="Google Shape;312;p41">
            <a:extLst>
              <a:ext uri="{FF2B5EF4-FFF2-40B4-BE49-F238E27FC236}">
                <a16:creationId xmlns:a16="http://schemas.microsoft.com/office/drawing/2014/main" id="{35090568-3DE1-595C-3D58-DF561B036E27}"/>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63</a:t>
            </a:fld>
            <a:endParaRPr/>
          </a:p>
        </p:txBody>
      </p:sp>
      <p:sp>
        <p:nvSpPr>
          <p:cNvPr id="313" name="Google Shape;313;p41">
            <a:extLst>
              <a:ext uri="{FF2B5EF4-FFF2-40B4-BE49-F238E27FC236}">
                <a16:creationId xmlns:a16="http://schemas.microsoft.com/office/drawing/2014/main" id="{B3B228BC-DB7C-6787-8008-980A1798EF2C}"/>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78E2DCBC-4C65-F6EC-7104-652D9699E7A3}"/>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3360B75B-0F26-4550-8950-2FF7830C33C2}"/>
              </a:ext>
            </a:extLst>
          </p:cNvPr>
          <p:cNvSpPr txBox="1"/>
          <p:nvPr/>
        </p:nvSpPr>
        <p:spPr>
          <a:xfrm>
            <a:off x="822958" y="1421212"/>
            <a:ext cx="3031492" cy="307777"/>
          </a:xfrm>
          <a:prstGeom prst="rect">
            <a:avLst/>
          </a:prstGeom>
          <a:noFill/>
        </p:spPr>
        <p:txBody>
          <a:bodyPr wrap="square" rtlCol="0">
            <a:spAutoFit/>
          </a:bodyPr>
          <a:lstStyle/>
          <a:p>
            <a:r>
              <a:rPr lang="de-DE" u="sng" dirty="0"/>
              <a:t>IV: Control Plane:</a:t>
            </a:r>
          </a:p>
        </p:txBody>
      </p:sp>
      <p:pic>
        <p:nvPicPr>
          <p:cNvPr id="2" name="Picture 1">
            <a:extLst>
              <a:ext uri="{FF2B5EF4-FFF2-40B4-BE49-F238E27FC236}">
                <a16:creationId xmlns:a16="http://schemas.microsoft.com/office/drawing/2014/main" id="{31569216-909D-13E0-1129-75ABB30F13DC}"/>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350462558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B66EA95A-A399-3A40-DAD8-3965A1406C3B}"/>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59BBDA16-7BC8-8540-B627-8B31AC46542C}"/>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0E9D5661-4A29-F7EE-63FF-5F404B834CDE}"/>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0F53FD17-FA3A-3112-7E7F-B4E1528FBF0C}"/>
              </a:ext>
            </a:extLst>
          </p:cNvPr>
          <p:cNvSpPr txBox="1">
            <a:spLocks noGrp="1"/>
          </p:cNvSpPr>
          <p:nvPr>
            <p:ph type="body" idx="1"/>
          </p:nvPr>
        </p:nvSpPr>
        <p:spPr>
          <a:xfrm>
            <a:off x="822960" y="1854200"/>
            <a:ext cx="446024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100" dirty="0"/>
              <a:t>Bietet HTTP-API zur Steuerung eines Clusters.</a:t>
            </a:r>
          </a:p>
          <a:p>
            <a:pPr marL="527050" lvl="0" indent="-285750" algn="l" rtl="0">
              <a:spcBef>
                <a:spcPts val="600"/>
              </a:spcBef>
              <a:spcAft>
                <a:spcPts val="0"/>
              </a:spcAft>
              <a:buClr>
                <a:schemeClr val="dk1"/>
              </a:buClr>
              <a:buSzPts val="1100"/>
              <a:buFont typeface="Arial" panose="020B0604020202020204" pitchFamily="34" charset="0"/>
              <a:buChar char="•"/>
            </a:pPr>
            <a:r>
              <a:rPr lang="de-DE" sz="1100" dirty="0"/>
              <a:t>Ist das Frontend des Clusters.</a:t>
            </a:r>
          </a:p>
          <a:p>
            <a:pPr marL="527050" lvl="0" indent="-285750" algn="l" rtl="0">
              <a:spcBef>
                <a:spcPts val="600"/>
              </a:spcBef>
              <a:spcAft>
                <a:spcPts val="0"/>
              </a:spcAft>
              <a:buClr>
                <a:schemeClr val="dk1"/>
              </a:buClr>
              <a:buSzPts val="1100"/>
              <a:buFont typeface="Arial" panose="020B0604020202020204" pitchFamily="34" charset="0"/>
              <a:buChar char="•"/>
            </a:pPr>
            <a:r>
              <a:rPr lang="de-DE" sz="1100" dirty="0"/>
              <a:t>Skaliert Horizontal bei vielen Anfragen an die API des Clusters.</a:t>
            </a:r>
          </a:p>
        </p:txBody>
      </p:sp>
      <p:sp>
        <p:nvSpPr>
          <p:cNvPr id="312" name="Google Shape;312;p41">
            <a:extLst>
              <a:ext uri="{FF2B5EF4-FFF2-40B4-BE49-F238E27FC236}">
                <a16:creationId xmlns:a16="http://schemas.microsoft.com/office/drawing/2014/main" id="{9F59245A-7739-1CD1-9C7C-1AC0DB2227A7}"/>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64</a:t>
            </a:fld>
            <a:endParaRPr/>
          </a:p>
        </p:txBody>
      </p:sp>
      <p:sp>
        <p:nvSpPr>
          <p:cNvPr id="313" name="Google Shape;313;p41">
            <a:extLst>
              <a:ext uri="{FF2B5EF4-FFF2-40B4-BE49-F238E27FC236}">
                <a16:creationId xmlns:a16="http://schemas.microsoft.com/office/drawing/2014/main" id="{4881DFD3-1C82-3098-7068-E8B61B6C9551}"/>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959803B4-2ED5-21B6-DF3B-FCA8FEE88C10}"/>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516CB2E3-6FDE-D5D6-246C-625C84B2F0E7}"/>
              </a:ext>
            </a:extLst>
          </p:cNvPr>
          <p:cNvSpPr txBox="1"/>
          <p:nvPr/>
        </p:nvSpPr>
        <p:spPr>
          <a:xfrm>
            <a:off x="822958" y="1421212"/>
            <a:ext cx="3031492" cy="307777"/>
          </a:xfrm>
          <a:prstGeom prst="rect">
            <a:avLst/>
          </a:prstGeom>
          <a:noFill/>
        </p:spPr>
        <p:txBody>
          <a:bodyPr wrap="square" rtlCol="0">
            <a:spAutoFit/>
          </a:bodyPr>
          <a:lstStyle/>
          <a:p>
            <a:r>
              <a:rPr lang="de-DE" u="sng" dirty="0"/>
              <a:t>IV: Control Plane: Kube-</a:t>
            </a:r>
            <a:r>
              <a:rPr lang="de-DE" u="sng" dirty="0" err="1"/>
              <a:t>ApiServer</a:t>
            </a:r>
            <a:endParaRPr lang="de-DE" u="sng" dirty="0"/>
          </a:p>
        </p:txBody>
      </p:sp>
      <p:pic>
        <p:nvPicPr>
          <p:cNvPr id="3" name="Picture 2" descr="A diagram of a cloud controller&#10;&#10;Description automatically generated">
            <a:extLst>
              <a:ext uri="{FF2B5EF4-FFF2-40B4-BE49-F238E27FC236}">
                <a16:creationId xmlns:a16="http://schemas.microsoft.com/office/drawing/2014/main" id="{DD275A94-AAF1-EC50-8804-44C75CECFF49}"/>
              </a:ext>
            </a:extLst>
          </p:cNvPr>
          <p:cNvPicPr>
            <a:picLocks noChangeAspect="1"/>
          </p:cNvPicPr>
          <p:nvPr/>
        </p:nvPicPr>
        <p:blipFill>
          <a:blip r:embed="rId4"/>
          <a:stretch>
            <a:fillRect/>
          </a:stretch>
        </p:blipFill>
        <p:spPr>
          <a:xfrm>
            <a:off x="5738456" y="1285850"/>
            <a:ext cx="2540000" cy="3302000"/>
          </a:xfrm>
          <a:prstGeom prst="rect">
            <a:avLst/>
          </a:prstGeom>
        </p:spPr>
      </p:pic>
      <p:pic>
        <p:nvPicPr>
          <p:cNvPr id="5" name="Picture 4">
            <a:extLst>
              <a:ext uri="{FF2B5EF4-FFF2-40B4-BE49-F238E27FC236}">
                <a16:creationId xmlns:a16="http://schemas.microsoft.com/office/drawing/2014/main" id="{0ABACEC4-78C9-7196-5AB5-6172C2E8A190}"/>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23258177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7C6E72D9-7C49-C649-DF0A-77CF92554C14}"/>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EBE882D8-A087-82CC-274B-2D85967D8A57}"/>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4B78CF98-7077-87DE-CBBC-E5EF7674F2ED}"/>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47DAF71B-91B3-A403-BCBB-6B9AA87F9A94}"/>
              </a:ext>
            </a:extLst>
          </p:cNvPr>
          <p:cNvSpPr txBox="1">
            <a:spLocks noGrp="1"/>
          </p:cNvSpPr>
          <p:nvPr>
            <p:ph type="body" idx="1"/>
          </p:nvPr>
        </p:nvSpPr>
        <p:spPr>
          <a:xfrm>
            <a:off x="822960" y="1854200"/>
            <a:ext cx="463804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100" dirty="0"/>
              <a:t>Service, welcher Secrets und Umgebungsvariablen speichert.</a:t>
            </a:r>
          </a:p>
          <a:p>
            <a:pPr marL="527050" lvl="0" indent="-285750" algn="l" rtl="0">
              <a:spcBef>
                <a:spcPts val="600"/>
              </a:spcBef>
              <a:spcAft>
                <a:spcPts val="0"/>
              </a:spcAft>
              <a:buClr>
                <a:schemeClr val="dk1"/>
              </a:buClr>
              <a:buSzPts val="1100"/>
              <a:buFont typeface="Arial" panose="020B0604020202020204" pitchFamily="34" charset="0"/>
              <a:buChar char="•"/>
            </a:pPr>
            <a:r>
              <a:rPr lang="de-DE" sz="1100" dirty="0"/>
              <a:t>Globaler Key-Value Store.</a:t>
            </a:r>
          </a:p>
          <a:p>
            <a:pPr marL="527050" lvl="0" indent="-285750" algn="l" rtl="0">
              <a:spcBef>
                <a:spcPts val="600"/>
              </a:spcBef>
              <a:spcAft>
                <a:spcPts val="0"/>
              </a:spcAft>
              <a:buClr>
                <a:schemeClr val="dk1"/>
              </a:buClr>
              <a:buSzPts val="1100"/>
              <a:buFont typeface="Arial" panose="020B0604020202020204" pitchFamily="34" charset="0"/>
              <a:buChar char="•"/>
            </a:pPr>
            <a:r>
              <a:rPr lang="de-DE" sz="1100" dirty="0"/>
              <a:t>Gespeicherte Keys und Values können von einzelnen Nodes abgefragt werden, um deren Pods zu konfigurieren.</a:t>
            </a:r>
          </a:p>
        </p:txBody>
      </p:sp>
      <p:sp>
        <p:nvSpPr>
          <p:cNvPr id="312" name="Google Shape;312;p41">
            <a:extLst>
              <a:ext uri="{FF2B5EF4-FFF2-40B4-BE49-F238E27FC236}">
                <a16:creationId xmlns:a16="http://schemas.microsoft.com/office/drawing/2014/main" id="{66B27FD4-CA2E-A7D5-4432-79AE4B791490}"/>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65</a:t>
            </a:fld>
            <a:endParaRPr/>
          </a:p>
        </p:txBody>
      </p:sp>
      <p:sp>
        <p:nvSpPr>
          <p:cNvPr id="313" name="Google Shape;313;p41">
            <a:extLst>
              <a:ext uri="{FF2B5EF4-FFF2-40B4-BE49-F238E27FC236}">
                <a16:creationId xmlns:a16="http://schemas.microsoft.com/office/drawing/2014/main" id="{96151D5E-D8A8-478A-FAEE-AB981D55C02A}"/>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B49E7B97-A057-DED4-5817-5056468BC7EA}"/>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C4434321-7EF4-6823-6F73-BAF58B905D3C}"/>
              </a:ext>
            </a:extLst>
          </p:cNvPr>
          <p:cNvSpPr txBox="1"/>
          <p:nvPr/>
        </p:nvSpPr>
        <p:spPr>
          <a:xfrm>
            <a:off x="822958" y="1421212"/>
            <a:ext cx="3031492" cy="307777"/>
          </a:xfrm>
          <a:prstGeom prst="rect">
            <a:avLst/>
          </a:prstGeom>
          <a:noFill/>
        </p:spPr>
        <p:txBody>
          <a:bodyPr wrap="square" rtlCol="0">
            <a:spAutoFit/>
          </a:bodyPr>
          <a:lstStyle/>
          <a:p>
            <a:r>
              <a:rPr lang="de-DE" u="sng" dirty="0"/>
              <a:t>IV: Control Plane: </a:t>
            </a:r>
            <a:r>
              <a:rPr lang="de-DE" u="sng" dirty="0" err="1"/>
              <a:t>Etcd</a:t>
            </a:r>
            <a:endParaRPr lang="de-DE" u="sng" dirty="0"/>
          </a:p>
        </p:txBody>
      </p:sp>
      <p:pic>
        <p:nvPicPr>
          <p:cNvPr id="3" name="Picture 2" descr="A diagram of a cloud controller&#10;&#10;Description automatically generated">
            <a:extLst>
              <a:ext uri="{FF2B5EF4-FFF2-40B4-BE49-F238E27FC236}">
                <a16:creationId xmlns:a16="http://schemas.microsoft.com/office/drawing/2014/main" id="{2EC5B10C-EA47-6912-EF55-243301B50C87}"/>
              </a:ext>
            </a:extLst>
          </p:cNvPr>
          <p:cNvPicPr>
            <a:picLocks noChangeAspect="1"/>
          </p:cNvPicPr>
          <p:nvPr/>
        </p:nvPicPr>
        <p:blipFill>
          <a:blip r:embed="rId4"/>
          <a:stretch>
            <a:fillRect/>
          </a:stretch>
        </p:blipFill>
        <p:spPr>
          <a:xfrm>
            <a:off x="5738456" y="1285850"/>
            <a:ext cx="2540000" cy="3302000"/>
          </a:xfrm>
          <a:prstGeom prst="rect">
            <a:avLst/>
          </a:prstGeom>
        </p:spPr>
      </p:pic>
      <p:pic>
        <p:nvPicPr>
          <p:cNvPr id="5" name="Picture 4">
            <a:extLst>
              <a:ext uri="{FF2B5EF4-FFF2-40B4-BE49-F238E27FC236}">
                <a16:creationId xmlns:a16="http://schemas.microsoft.com/office/drawing/2014/main" id="{3D9B1049-4A9E-34B2-EF79-9E612782E281}"/>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278704506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B88CC9F0-1495-4F74-C7AB-63AE16EA5932}"/>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C6AED3F8-5C3D-61BA-42DC-CCD42820BB9D}"/>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124C5DF7-3D6F-F570-526F-2401ECE8B02E}"/>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03895EE1-0646-0B48-EACE-39A51B25455D}"/>
              </a:ext>
            </a:extLst>
          </p:cNvPr>
          <p:cNvSpPr txBox="1">
            <a:spLocks noGrp="1"/>
          </p:cNvSpPr>
          <p:nvPr>
            <p:ph type="body" idx="1"/>
          </p:nvPr>
        </p:nvSpPr>
        <p:spPr>
          <a:xfrm>
            <a:off x="822960" y="1854200"/>
            <a:ext cx="477774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100" dirty="0"/>
              <a:t>Weist noch nicht erzeugte Pods verfügbaren Pods zu.</a:t>
            </a:r>
          </a:p>
          <a:p>
            <a:pPr marL="527050" lvl="0" indent="-285750" algn="l" rtl="0">
              <a:spcBef>
                <a:spcPts val="600"/>
              </a:spcBef>
              <a:spcAft>
                <a:spcPts val="0"/>
              </a:spcAft>
              <a:buClr>
                <a:schemeClr val="dk1"/>
              </a:buClr>
              <a:buSzPts val="1100"/>
              <a:buFont typeface="Arial" panose="020B0604020202020204" pitchFamily="34" charset="0"/>
              <a:buChar char="•"/>
            </a:pPr>
            <a:r>
              <a:rPr lang="de-DE" sz="1100" dirty="0"/>
              <a:t>Prüft, ob alle benötigten Pods eine Node erhalten haben.</a:t>
            </a:r>
          </a:p>
          <a:p>
            <a:pPr marL="527050" lvl="0" indent="-285750" algn="l" rtl="0">
              <a:spcBef>
                <a:spcPts val="600"/>
              </a:spcBef>
              <a:spcAft>
                <a:spcPts val="0"/>
              </a:spcAft>
              <a:buClr>
                <a:schemeClr val="dk1"/>
              </a:buClr>
              <a:buSzPts val="1100"/>
              <a:buFont typeface="Arial" panose="020B0604020202020204" pitchFamily="34" charset="0"/>
              <a:buChar char="•"/>
            </a:pPr>
            <a:r>
              <a:rPr lang="de-DE" sz="1100" dirty="0"/>
              <a:t>Wählt passende Node für Pod aus auf Basis von:</a:t>
            </a:r>
          </a:p>
          <a:p>
            <a:pPr marL="984250" lvl="1" indent="-285750">
              <a:spcBef>
                <a:spcPts val="600"/>
              </a:spcBef>
              <a:buClr>
                <a:schemeClr val="dk1"/>
              </a:buClr>
              <a:buSzPts val="1100"/>
              <a:buFont typeface="Arial" panose="020B0604020202020204" pitchFamily="34" charset="0"/>
              <a:buChar char="•"/>
            </a:pPr>
            <a:r>
              <a:rPr lang="de-DE" sz="1000" dirty="0"/>
              <a:t>Verfügbaren und benötigten Ressourcen</a:t>
            </a:r>
          </a:p>
          <a:p>
            <a:pPr marL="984250" lvl="1" indent="-285750">
              <a:spcBef>
                <a:spcPts val="600"/>
              </a:spcBef>
              <a:buClr>
                <a:schemeClr val="dk1"/>
              </a:buClr>
              <a:buSzPts val="1100"/>
              <a:buFont typeface="Arial" panose="020B0604020202020204" pitchFamily="34" charset="0"/>
              <a:buChar char="•"/>
            </a:pPr>
            <a:r>
              <a:rPr lang="de-DE" sz="1000" dirty="0"/>
              <a:t>Hardware / Software und Policy Limitationen</a:t>
            </a:r>
          </a:p>
          <a:p>
            <a:pPr marL="984250" lvl="1" indent="-285750">
              <a:spcBef>
                <a:spcPts val="600"/>
              </a:spcBef>
              <a:buClr>
                <a:schemeClr val="dk1"/>
              </a:buClr>
              <a:buSzPts val="1100"/>
              <a:buFont typeface="Arial" panose="020B0604020202020204" pitchFamily="34" charset="0"/>
              <a:buChar char="•"/>
            </a:pPr>
            <a:r>
              <a:rPr lang="de-DE" sz="1000" dirty="0"/>
              <a:t>Affinity / Anti-Affinity (Ein Pod benötigt die Anwesenheit / Abwesenheit eines anderen Pods)</a:t>
            </a:r>
          </a:p>
          <a:p>
            <a:pPr marL="984250" lvl="1" indent="-285750">
              <a:spcBef>
                <a:spcPts val="600"/>
              </a:spcBef>
              <a:buClr>
                <a:schemeClr val="dk1"/>
              </a:buClr>
              <a:buSzPts val="1100"/>
              <a:buFont typeface="Arial" panose="020B0604020202020204" pitchFamily="34" charset="0"/>
              <a:buChar char="•"/>
            </a:pPr>
            <a:r>
              <a:rPr lang="de-DE" sz="1000" dirty="0"/>
              <a:t>Deadlines</a:t>
            </a:r>
          </a:p>
        </p:txBody>
      </p:sp>
      <p:sp>
        <p:nvSpPr>
          <p:cNvPr id="312" name="Google Shape;312;p41">
            <a:extLst>
              <a:ext uri="{FF2B5EF4-FFF2-40B4-BE49-F238E27FC236}">
                <a16:creationId xmlns:a16="http://schemas.microsoft.com/office/drawing/2014/main" id="{77911E37-01D9-3867-102D-2B26E488CFB6}"/>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66</a:t>
            </a:fld>
            <a:endParaRPr/>
          </a:p>
        </p:txBody>
      </p:sp>
      <p:sp>
        <p:nvSpPr>
          <p:cNvPr id="313" name="Google Shape;313;p41">
            <a:extLst>
              <a:ext uri="{FF2B5EF4-FFF2-40B4-BE49-F238E27FC236}">
                <a16:creationId xmlns:a16="http://schemas.microsoft.com/office/drawing/2014/main" id="{FA6F20B1-8845-1E61-027D-F8DE3252496D}"/>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24E64307-B500-578B-E43C-3AA3FD59B0C2}"/>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808ED5EA-AB24-8D5A-F20D-33EFD97B9565}"/>
              </a:ext>
            </a:extLst>
          </p:cNvPr>
          <p:cNvSpPr txBox="1"/>
          <p:nvPr/>
        </p:nvSpPr>
        <p:spPr>
          <a:xfrm>
            <a:off x="822958" y="1421212"/>
            <a:ext cx="3031492" cy="307777"/>
          </a:xfrm>
          <a:prstGeom prst="rect">
            <a:avLst/>
          </a:prstGeom>
          <a:noFill/>
        </p:spPr>
        <p:txBody>
          <a:bodyPr wrap="square" rtlCol="0">
            <a:spAutoFit/>
          </a:bodyPr>
          <a:lstStyle/>
          <a:p>
            <a:r>
              <a:rPr lang="de-DE" u="sng" dirty="0"/>
              <a:t>IV: Control Plane: Kube-Scheduler</a:t>
            </a:r>
          </a:p>
        </p:txBody>
      </p:sp>
      <p:pic>
        <p:nvPicPr>
          <p:cNvPr id="3" name="Picture 2" descr="A diagram of a cloud controller&#10;&#10;Description automatically generated">
            <a:extLst>
              <a:ext uri="{FF2B5EF4-FFF2-40B4-BE49-F238E27FC236}">
                <a16:creationId xmlns:a16="http://schemas.microsoft.com/office/drawing/2014/main" id="{6E416BFE-85C2-5EEC-D13C-AAC272F94557}"/>
              </a:ext>
            </a:extLst>
          </p:cNvPr>
          <p:cNvPicPr>
            <a:picLocks noChangeAspect="1"/>
          </p:cNvPicPr>
          <p:nvPr/>
        </p:nvPicPr>
        <p:blipFill>
          <a:blip r:embed="rId4"/>
          <a:stretch>
            <a:fillRect/>
          </a:stretch>
        </p:blipFill>
        <p:spPr>
          <a:xfrm>
            <a:off x="5781040" y="1321264"/>
            <a:ext cx="2540000" cy="3302000"/>
          </a:xfrm>
          <a:prstGeom prst="rect">
            <a:avLst/>
          </a:prstGeom>
        </p:spPr>
      </p:pic>
      <p:pic>
        <p:nvPicPr>
          <p:cNvPr id="5" name="Picture 4">
            <a:extLst>
              <a:ext uri="{FF2B5EF4-FFF2-40B4-BE49-F238E27FC236}">
                <a16:creationId xmlns:a16="http://schemas.microsoft.com/office/drawing/2014/main" id="{34D2CB73-6D14-2C33-85FB-DC662F616BC8}"/>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77661579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88C36AA2-7347-8043-8CC5-383476A018AC}"/>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3E1AF1DB-586D-306C-3A3A-DA915FA63673}"/>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4C3E3541-9C66-FC46-A7B1-B089978AFA07}"/>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BBD371DC-470A-05A0-6EAB-B99B3004B8E1}"/>
              </a:ext>
            </a:extLst>
          </p:cNvPr>
          <p:cNvSpPr txBox="1">
            <a:spLocks noGrp="1"/>
          </p:cNvSpPr>
          <p:nvPr>
            <p:ph type="body" idx="1"/>
          </p:nvPr>
        </p:nvSpPr>
        <p:spPr>
          <a:xfrm>
            <a:off x="822960" y="1854200"/>
            <a:ext cx="447294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000" dirty="0"/>
              <a:t>Verwaltet die Controller der Control-Plane.</a:t>
            </a:r>
          </a:p>
          <a:p>
            <a:pPr marL="527050" lvl="0" indent="-285750" algn="l" rtl="0">
              <a:spcBef>
                <a:spcPts val="600"/>
              </a:spcBef>
              <a:spcAft>
                <a:spcPts val="0"/>
              </a:spcAft>
              <a:buClr>
                <a:schemeClr val="dk1"/>
              </a:buClr>
              <a:buSzPts val="1100"/>
              <a:buFont typeface="Arial" panose="020B0604020202020204" pitchFamily="34" charset="0"/>
              <a:buChar char="•"/>
            </a:pPr>
            <a:r>
              <a:rPr lang="de-DE" sz="1000" dirty="0"/>
              <a:t>Controller laufen innerhalb eines einzelnen Prozesses auf der Control-Plane.</a:t>
            </a:r>
          </a:p>
          <a:p>
            <a:pPr marL="527050" lvl="0" indent="-285750" algn="l" rtl="0">
              <a:spcBef>
                <a:spcPts val="600"/>
              </a:spcBef>
              <a:spcAft>
                <a:spcPts val="0"/>
              </a:spcAft>
              <a:buClr>
                <a:schemeClr val="dk1"/>
              </a:buClr>
              <a:buSzPts val="1100"/>
              <a:buFont typeface="Arial" panose="020B0604020202020204" pitchFamily="34" charset="0"/>
              <a:buChar char="•"/>
            </a:pPr>
            <a:r>
              <a:rPr lang="de-DE" sz="1000" dirty="0"/>
              <a:t>Neben Default-Controllern lassen sich weitere Controller hinzufügen.</a:t>
            </a:r>
          </a:p>
          <a:p>
            <a:pPr marL="527050" lvl="0" indent="-285750" algn="l" rtl="0">
              <a:spcBef>
                <a:spcPts val="600"/>
              </a:spcBef>
              <a:spcAft>
                <a:spcPts val="0"/>
              </a:spcAft>
              <a:buClr>
                <a:schemeClr val="dk1"/>
              </a:buClr>
              <a:buSzPts val="1100"/>
              <a:buFont typeface="Arial" panose="020B0604020202020204" pitchFamily="34" charset="0"/>
              <a:buChar char="•"/>
            </a:pPr>
            <a:r>
              <a:rPr lang="de-DE" sz="1000" dirty="0"/>
              <a:t>Controller sind:</a:t>
            </a:r>
          </a:p>
          <a:p>
            <a:pPr marL="984250" lvl="1" indent="-285750">
              <a:spcBef>
                <a:spcPts val="600"/>
              </a:spcBef>
              <a:buClr>
                <a:schemeClr val="dk1"/>
              </a:buClr>
              <a:buSzPts val="1100"/>
              <a:buFont typeface="Arial" panose="020B0604020202020204" pitchFamily="34" charset="0"/>
              <a:buChar char="•"/>
            </a:pPr>
            <a:r>
              <a:rPr lang="de-DE" sz="900" u="sng" dirty="0"/>
              <a:t>Node-Controller:</a:t>
            </a:r>
            <a:r>
              <a:rPr lang="de-DE" sz="900" dirty="0"/>
              <a:t> Reagiert auf den Ausfall von einzelnen Nodes</a:t>
            </a:r>
          </a:p>
          <a:p>
            <a:pPr marL="984250" lvl="1" indent="-285750">
              <a:spcBef>
                <a:spcPts val="600"/>
              </a:spcBef>
              <a:buClr>
                <a:schemeClr val="dk1"/>
              </a:buClr>
              <a:buSzPts val="1100"/>
              <a:buFont typeface="Arial" panose="020B0604020202020204" pitchFamily="34" charset="0"/>
              <a:buChar char="•"/>
            </a:pPr>
            <a:r>
              <a:rPr lang="de-DE" sz="900" u="sng" dirty="0"/>
              <a:t>Job-Controller:</a:t>
            </a:r>
            <a:r>
              <a:rPr lang="de-DE" sz="900" dirty="0"/>
              <a:t> Reagiert auf einzelne Jobs, die einmalig ausgeführt werden müssen und kreiert Pods für diese Jobs</a:t>
            </a:r>
          </a:p>
          <a:p>
            <a:pPr marL="984250" lvl="1" indent="-285750">
              <a:spcBef>
                <a:spcPts val="600"/>
              </a:spcBef>
              <a:buClr>
                <a:schemeClr val="dk1"/>
              </a:buClr>
              <a:buSzPts val="1100"/>
              <a:buFont typeface="Arial" panose="020B0604020202020204" pitchFamily="34" charset="0"/>
              <a:buChar char="•"/>
            </a:pPr>
            <a:r>
              <a:rPr lang="de-DE" sz="900" u="sng" dirty="0" err="1"/>
              <a:t>EndpointSlice</a:t>
            </a:r>
            <a:r>
              <a:rPr lang="de-DE" sz="900" u="sng" dirty="0"/>
              <a:t>-Controller:</a:t>
            </a:r>
            <a:r>
              <a:rPr lang="de-DE" sz="900" dirty="0"/>
              <a:t> Stellt Links zwischen Services und Pods bereit</a:t>
            </a:r>
          </a:p>
          <a:p>
            <a:pPr marL="984250" lvl="1" indent="-285750">
              <a:spcBef>
                <a:spcPts val="600"/>
              </a:spcBef>
              <a:buClr>
                <a:schemeClr val="dk1"/>
              </a:buClr>
              <a:buSzPts val="1100"/>
              <a:buFont typeface="Arial" panose="020B0604020202020204" pitchFamily="34" charset="0"/>
              <a:buChar char="•"/>
            </a:pPr>
            <a:r>
              <a:rPr lang="de-DE" sz="900" u="sng" dirty="0" err="1"/>
              <a:t>ServiceAccount</a:t>
            </a:r>
            <a:r>
              <a:rPr lang="de-DE" sz="900" u="sng" dirty="0"/>
              <a:t>-Controller:</a:t>
            </a:r>
            <a:r>
              <a:rPr lang="de-DE" sz="900" dirty="0"/>
              <a:t> Erzeugt </a:t>
            </a:r>
            <a:r>
              <a:rPr lang="de-DE" sz="900" dirty="0" err="1"/>
              <a:t>default</a:t>
            </a:r>
            <a:r>
              <a:rPr lang="de-DE" sz="900" dirty="0"/>
              <a:t> Service Accounts für einen Cluster-Namespace</a:t>
            </a:r>
          </a:p>
          <a:p>
            <a:pPr marL="984250" lvl="1" indent="-285750">
              <a:spcBef>
                <a:spcPts val="600"/>
              </a:spcBef>
              <a:buClr>
                <a:schemeClr val="dk1"/>
              </a:buClr>
              <a:buSzPts val="1100"/>
              <a:buFont typeface="Arial" panose="020B0604020202020204" pitchFamily="34" charset="0"/>
              <a:buChar char="•"/>
            </a:pPr>
            <a:r>
              <a:rPr lang="de-DE" sz="900" u="sng" dirty="0"/>
              <a:t>...</a:t>
            </a:r>
          </a:p>
        </p:txBody>
      </p:sp>
      <p:sp>
        <p:nvSpPr>
          <p:cNvPr id="312" name="Google Shape;312;p41">
            <a:extLst>
              <a:ext uri="{FF2B5EF4-FFF2-40B4-BE49-F238E27FC236}">
                <a16:creationId xmlns:a16="http://schemas.microsoft.com/office/drawing/2014/main" id="{A4495B03-3DF3-E9D1-599E-BD1F47DFBBDE}"/>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67</a:t>
            </a:fld>
            <a:endParaRPr/>
          </a:p>
        </p:txBody>
      </p:sp>
      <p:sp>
        <p:nvSpPr>
          <p:cNvPr id="313" name="Google Shape;313;p41">
            <a:extLst>
              <a:ext uri="{FF2B5EF4-FFF2-40B4-BE49-F238E27FC236}">
                <a16:creationId xmlns:a16="http://schemas.microsoft.com/office/drawing/2014/main" id="{105B0F93-7999-771D-6D12-2B9D19A44F24}"/>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9F4A6D5D-5599-5ADA-CA5E-D9A572788E8C}"/>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96500E91-DE91-517E-DF99-189A6E50BCDC}"/>
              </a:ext>
            </a:extLst>
          </p:cNvPr>
          <p:cNvSpPr txBox="1"/>
          <p:nvPr/>
        </p:nvSpPr>
        <p:spPr>
          <a:xfrm>
            <a:off x="822958" y="1421212"/>
            <a:ext cx="4028442" cy="307777"/>
          </a:xfrm>
          <a:prstGeom prst="rect">
            <a:avLst/>
          </a:prstGeom>
          <a:noFill/>
        </p:spPr>
        <p:txBody>
          <a:bodyPr wrap="square" rtlCol="0">
            <a:spAutoFit/>
          </a:bodyPr>
          <a:lstStyle/>
          <a:p>
            <a:r>
              <a:rPr lang="de-DE" u="sng" dirty="0"/>
              <a:t>IV: Control Plane: Kube-Controller-Manager</a:t>
            </a:r>
          </a:p>
        </p:txBody>
      </p:sp>
      <p:pic>
        <p:nvPicPr>
          <p:cNvPr id="3" name="Picture 2" descr="A diagram of a cloud controller&#10;&#10;Description automatically generated">
            <a:extLst>
              <a:ext uri="{FF2B5EF4-FFF2-40B4-BE49-F238E27FC236}">
                <a16:creationId xmlns:a16="http://schemas.microsoft.com/office/drawing/2014/main" id="{41DD603C-9CA8-44B3-AA9E-9D935968F95D}"/>
              </a:ext>
            </a:extLst>
          </p:cNvPr>
          <p:cNvPicPr>
            <a:picLocks noChangeAspect="1"/>
          </p:cNvPicPr>
          <p:nvPr/>
        </p:nvPicPr>
        <p:blipFill>
          <a:blip r:embed="rId4"/>
          <a:stretch>
            <a:fillRect/>
          </a:stretch>
        </p:blipFill>
        <p:spPr>
          <a:xfrm>
            <a:off x="5781040" y="1288100"/>
            <a:ext cx="2540000" cy="3302000"/>
          </a:xfrm>
          <a:prstGeom prst="rect">
            <a:avLst/>
          </a:prstGeom>
        </p:spPr>
      </p:pic>
      <p:pic>
        <p:nvPicPr>
          <p:cNvPr id="5" name="Picture 4">
            <a:extLst>
              <a:ext uri="{FF2B5EF4-FFF2-40B4-BE49-F238E27FC236}">
                <a16:creationId xmlns:a16="http://schemas.microsoft.com/office/drawing/2014/main" id="{8EB3AE2E-9E1B-932B-F98A-8CAF1B5B5F76}"/>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191492749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EAFD13C2-CF12-CF96-8B52-631686552563}"/>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FCECCF7C-19B6-B970-4BBD-F37EF15D8611}"/>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F64F2FD6-3878-D647-2153-B2C988FCFC38}"/>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375C2E12-965A-4729-4CE7-4AADAC4CDF8D}"/>
              </a:ext>
            </a:extLst>
          </p:cNvPr>
          <p:cNvSpPr txBox="1">
            <a:spLocks noGrp="1"/>
          </p:cNvSpPr>
          <p:nvPr>
            <p:ph type="body" idx="1"/>
          </p:nvPr>
        </p:nvSpPr>
        <p:spPr>
          <a:xfrm>
            <a:off x="822960" y="1854200"/>
            <a:ext cx="4758690" cy="2547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900" dirty="0"/>
              <a:t>Bietet spezifische Kontrolllogik für einzelne Cloud-Anbieter.</a:t>
            </a:r>
          </a:p>
          <a:p>
            <a:pPr marL="527050" lvl="0" indent="-285750" algn="l" rtl="0">
              <a:spcBef>
                <a:spcPts val="600"/>
              </a:spcBef>
              <a:spcAft>
                <a:spcPts val="0"/>
              </a:spcAft>
              <a:buClr>
                <a:schemeClr val="dk1"/>
              </a:buClr>
              <a:buSzPts val="1100"/>
              <a:buFont typeface="Arial" panose="020B0604020202020204" pitchFamily="34" charset="0"/>
              <a:buChar char="•"/>
            </a:pPr>
            <a:r>
              <a:rPr lang="de-DE" sz="900" dirty="0"/>
              <a:t>Erlaubt es dem Cluster mit der API eines bestimmten Cloud-Anbieters zu interagieren</a:t>
            </a:r>
          </a:p>
          <a:p>
            <a:pPr marL="527050" lvl="0" indent="-285750" algn="l" rtl="0">
              <a:spcBef>
                <a:spcPts val="600"/>
              </a:spcBef>
              <a:spcAft>
                <a:spcPts val="0"/>
              </a:spcAft>
              <a:buClr>
                <a:schemeClr val="dk1"/>
              </a:buClr>
              <a:buSzPts val="1100"/>
              <a:buFont typeface="Arial" panose="020B0604020202020204" pitchFamily="34" charset="0"/>
              <a:buChar char="•"/>
            </a:pPr>
            <a:r>
              <a:rPr lang="de-DE" sz="900" dirty="0"/>
              <a:t>Cloud-Controller-Manager laufen für Controller, welche spezifisch für einen bestimmten Cloud-Anbieter sind.</a:t>
            </a:r>
          </a:p>
          <a:p>
            <a:pPr marL="527050" lvl="0" indent="-285750" algn="l" rtl="0">
              <a:spcBef>
                <a:spcPts val="600"/>
              </a:spcBef>
              <a:spcAft>
                <a:spcPts val="0"/>
              </a:spcAft>
              <a:buClr>
                <a:schemeClr val="dk1"/>
              </a:buClr>
              <a:buSzPts val="1100"/>
              <a:buFont typeface="Arial" panose="020B0604020202020204" pitchFamily="34" charset="0"/>
              <a:buChar char="•"/>
            </a:pPr>
            <a:r>
              <a:rPr lang="de-DE" sz="900" dirty="0"/>
              <a:t>Verhalten ist gleich zu Kube-Controller-Manager</a:t>
            </a:r>
          </a:p>
        </p:txBody>
      </p:sp>
      <p:sp>
        <p:nvSpPr>
          <p:cNvPr id="312" name="Google Shape;312;p41">
            <a:extLst>
              <a:ext uri="{FF2B5EF4-FFF2-40B4-BE49-F238E27FC236}">
                <a16:creationId xmlns:a16="http://schemas.microsoft.com/office/drawing/2014/main" id="{990A4157-EAC4-FEEF-97DD-196DA6D2F39D}"/>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68</a:t>
            </a:fld>
            <a:endParaRPr/>
          </a:p>
        </p:txBody>
      </p:sp>
      <p:sp>
        <p:nvSpPr>
          <p:cNvPr id="313" name="Google Shape;313;p41">
            <a:extLst>
              <a:ext uri="{FF2B5EF4-FFF2-40B4-BE49-F238E27FC236}">
                <a16:creationId xmlns:a16="http://schemas.microsoft.com/office/drawing/2014/main" id="{5C759E84-78D9-9661-CCCF-54C067EC85A6}"/>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D6644AE5-8D0F-54CB-2ABB-CC74EE582B14}"/>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4" name="TextBox 3">
            <a:extLst>
              <a:ext uri="{FF2B5EF4-FFF2-40B4-BE49-F238E27FC236}">
                <a16:creationId xmlns:a16="http://schemas.microsoft.com/office/drawing/2014/main" id="{C86DCE91-064E-ADFE-A4BD-AC0E104EE285}"/>
              </a:ext>
            </a:extLst>
          </p:cNvPr>
          <p:cNvSpPr txBox="1"/>
          <p:nvPr/>
        </p:nvSpPr>
        <p:spPr>
          <a:xfrm>
            <a:off x="822958" y="1421212"/>
            <a:ext cx="4028442" cy="307777"/>
          </a:xfrm>
          <a:prstGeom prst="rect">
            <a:avLst/>
          </a:prstGeom>
          <a:noFill/>
        </p:spPr>
        <p:txBody>
          <a:bodyPr wrap="square" rtlCol="0">
            <a:spAutoFit/>
          </a:bodyPr>
          <a:lstStyle/>
          <a:p>
            <a:r>
              <a:rPr lang="de-DE" u="sng" dirty="0"/>
              <a:t>IV: Control Plane: Cloud-Controller-Manager</a:t>
            </a:r>
          </a:p>
        </p:txBody>
      </p:sp>
      <p:pic>
        <p:nvPicPr>
          <p:cNvPr id="6" name="Picture 5" descr="A diagram of a cloud controller&#10;&#10;Description automatically generated">
            <a:extLst>
              <a:ext uri="{FF2B5EF4-FFF2-40B4-BE49-F238E27FC236}">
                <a16:creationId xmlns:a16="http://schemas.microsoft.com/office/drawing/2014/main" id="{826E39C3-76FE-DB42-E63E-55F74E36F60B}"/>
              </a:ext>
            </a:extLst>
          </p:cNvPr>
          <p:cNvPicPr>
            <a:picLocks noChangeAspect="1"/>
          </p:cNvPicPr>
          <p:nvPr/>
        </p:nvPicPr>
        <p:blipFill>
          <a:blip r:embed="rId4"/>
          <a:stretch>
            <a:fillRect/>
          </a:stretch>
        </p:blipFill>
        <p:spPr>
          <a:xfrm>
            <a:off x="5781040" y="1321264"/>
            <a:ext cx="2540000" cy="3302000"/>
          </a:xfrm>
          <a:prstGeom prst="rect">
            <a:avLst/>
          </a:prstGeom>
        </p:spPr>
      </p:pic>
      <p:pic>
        <p:nvPicPr>
          <p:cNvPr id="7" name="Picture 6">
            <a:extLst>
              <a:ext uri="{FF2B5EF4-FFF2-40B4-BE49-F238E27FC236}">
                <a16:creationId xmlns:a16="http://schemas.microsoft.com/office/drawing/2014/main" id="{1204F353-6C77-03CE-9B9B-489E69364617}"/>
              </a:ext>
            </a:extLst>
          </p:cNvPr>
          <p:cNvPicPr>
            <a:picLocks noChangeAspect="1"/>
          </p:cNvPicPr>
          <p:nvPr/>
        </p:nvPicPr>
        <p:blipFill>
          <a:blip r:embed="rId5"/>
          <a:stretch>
            <a:fillRect/>
          </a:stretch>
        </p:blipFill>
        <p:spPr>
          <a:xfrm>
            <a:off x="7971189" y="0"/>
            <a:ext cx="1172811" cy="1141887"/>
          </a:xfrm>
          <a:prstGeom prst="rect">
            <a:avLst/>
          </a:prstGeom>
        </p:spPr>
      </p:pic>
    </p:spTree>
    <p:extLst>
      <p:ext uri="{BB962C8B-B14F-4D97-AF65-F5344CB8AC3E}">
        <p14:creationId xmlns:p14="http://schemas.microsoft.com/office/powerpoint/2010/main" val="352428648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41"/>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p:cNvSpPr txBox="1">
            <a:spLocks noGrp="1"/>
          </p:cNvSpPr>
          <p:nvPr>
            <p:ph type="body" idx="1"/>
          </p:nvPr>
        </p:nvSpPr>
        <p:spPr>
          <a:xfrm>
            <a:off x="822960" y="1949450"/>
            <a:ext cx="7543800" cy="245225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Kubernetes erzeugt ein Cluster-Internes Netzwerk.</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Jeder Pod innerhalb des Clusters erhält eine einzigartige IP, welche innerhalb des Clusters gilt.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Das interne Netzwerk ermöglicht es Pods über Nodes hinweg miteinander zu kommunizieren.</a:t>
            </a:r>
            <a:endParaRPr sz="1400" dirty="0"/>
          </a:p>
        </p:txBody>
      </p:sp>
      <p:sp>
        <p:nvSpPr>
          <p:cNvPr id="312" name="Google Shape;312;p41"/>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69</a:t>
            </a:fld>
            <a:endParaRPr/>
          </a:p>
        </p:txBody>
      </p:sp>
      <p:sp>
        <p:nvSpPr>
          <p:cNvPr id="313" name="Google Shape;313;p41"/>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8B92469F-687E-396F-234F-EBF2A2BB1753}"/>
              </a:ext>
            </a:extLst>
          </p:cNvPr>
          <p:cNvSpPr txBox="1"/>
          <p:nvPr/>
        </p:nvSpPr>
        <p:spPr>
          <a:xfrm>
            <a:off x="822958" y="1421212"/>
            <a:ext cx="4028442" cy="307777"/>
          </a:xfrm>
          <a:prstGeom prst="rect">
            <a:avLst/>
          </a:prstGeom>
          <a:noFill/>
        </p:spPr>
        <p:txBody>
          <a:bodyPr wrap="square" rtlCol="0">
            <a:spAutoFit/>
          </a:bodyPr>
          <a:lstStyle/>
          <a:p>
            <a:r>
              <a:rPr lang="de-DE" u="sng" dirty="0"/>
              <a:t>V: Networking: Cluster-Netzwerk</a:t>
            </a:r>
          </a:p>
        </p:txBody>
      </p:sp>
      <p:pic>
        <p:nvPicPr>
          <p:cNvPr id="3" name="Picture 2">
            <a:extLst>
              <a:ext uri="{FF2B5EF4-FFF2-40B4-BE49-F238E27FC236}">
                <a16:creationId xmlns:a16="http://schemas.microsoft.com/office/drawing/2014/main" id="{B051A543-3D10-B5D0-1414-57EB9E0FBF7A}"/>
              </a:ext>
            </a:extLst>
          </p:cNvPr>
          <p:cNvPicPr>
            <a:picLocks noChangeAspect="1"/>
          </p:cNvPicPr>
          <p:nvPr/>
        </p:nvPicPr>
        <p:blipFill>
          <a:blip r:embed="rId4"/>
          <a:stretch>
            <a:fillRect/>
          </a:stretch>
        </p:blipFill>
        <p:spPr>
          <a:xfrm>
            <a:off x="7971189" y="0"/>
            <a:ext cx="1172811" cy="114188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DCAF8D-E968-698D-41A3-9A15E19B048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D0251C5D-BD59-D975-1099-90AE2286EDFB}"/>
              </a:ext>
            </a:extLst>
          </p:cNvPr>
          <p:cNvSpPr>
            <a:spLocks noGrp="1"/>
          </p:cNvSpPr>
          <p:nvPr>
            <p:ph type="title"/>
          </p:nvPr>
        </p:nvSpPr>
        <p:spPr/>
        <p:txBody>
          <a:bodyPr/>
          <a:lstStyle/>
          <a:p>
            <a:r>
              <a:rPr lang="de-DE" dirty="0" err="1"/>
              <a:t>Dockerfile</a:t>
            </a:r>
            <a:endParaRPr lang="de-DE" dirty="0"/>
          </a:p>
        </p:txBody>
      </p:sp>
      <p:sp>
        <p:nvSpPr>
          <p:cNvPr id="3" name="Textplatzhalter 2">
            <a:extLst>
              <a:ext uri="{FF2B5EF4-FFF2-40B4-BE49-F238E27FC236}">
                <a16:creationId xmlns:a16="http://schemas.microsoft.com/office/drawing/2014/main" id="{F29D41F3-2E11-1CD2-BC40-4AA205839ED4}"/>
              </a:ext>
            </a:extLst>
          </p:cNvPr>
          <p:cNvSpPr>
            <a:spLocks noGrp="1"/>
          </p:cNvSpPr>
          <p:nvPr>
            <p:ph type="body" idx="1"/>
          </p:nvPr>
        </p:nvSpPr>
        <p:spPr>
          <a:xfrm>
            <a:off x="822960" y="1384300"/>
            <a:ext cx="7543800" cy="3081020"/>
          </a:xfrm>
        </p:spPr>
        <p:txBody>
          <a:bodyPr>
            <a:normAutofit fontScale="92500" lnSpcReduction="20000"/>
          </a:bodyPr>
          <a:lstStyle/>
          <a:p>
            <a:pPr>
              <a:buFont typeface="Arial" panose="020B0604020202020204" pitchFamily="34" charset="0"/>
              <a:buChar char="•"/>
            </a:pPr>
            <a:r>
              <a:rPr lang="de-DE" sz="1600" dirty="0"/>
              <a:t>einfaches, textbasiertes Skript (Definiert Docker-Image Erstellung)</a:t>
            </a:r>
          </a:p>
          <a:p>
            <a:pPr>
              <a:buFont typeface="Arial" panose="020B0604020202020204" pitchFamily="34" charset="0"/>
              <a:buChar char="•"/>
            </a:pPr>
            <a:r>
              <a:rPr lang="de-DE" sz="1600" dirty="0"/>
              <a:t>Legt Abhängigkeiten, Konfigurationen und Einrichtungsschritte fest</a:t>
            </a:r>
          </a:p>
          <a:p>
            <a:pPr lvl="1">
              <a:buFont typeface="Wingdings" panose="05000000000000000000" pitchFamily="2" charset="2"/>
              <a:buChar char="Ø"/>
            </a:pPr>
            <a:r>
              <a:rPr lang="de-DE" sz="1400" dirty="0"/>
              <a:t>Docker Image enthält alle notwendigen Komponenten und Konfigurationen </a:t>
            </a:r>
          </a:p>
          <a:p>
            <a:pPr lvl="1">
              <a:buFont typeface="Wingdings" panose="05000000000000000000" pitchFamily="2" charset="2"/>
              <a:buChar char="Ø"/>
            </a:pPr>
            <a:r>
              <a:rPr lang="de-DE" sz="1400" dirty="0"/>
              <a:t>Reproduzierbarkeit</a:t>
            </a:r>
          </a:p>
          <a:p>
            <a:pPr marL="596900" lvl="1" indent="0">
              <a:buNone/>
            </a:pPr>
            <a:endParaRPr lang="de-DE" sz="1500" dirty="0"/>
          </a:p>
          <a:p>
            <a:pPr>
              <a:buFont typeface="Arial" panose="020B0604020202020204" pitchFamily="34" charset="0"/>
              <a:buChar char="•"/>
            </a:pPr>
            <a:r>
              <a:rPr lang="de-DE" sz="1600" dirty="0"/>
              <a:t>Definiert isolierte Umgebungen für Container-Ausführung</a:t>
            </a:r>
          </a:p>
          <a:p>
            <a:pPr marL="139700" indent="0">
              <a:buNone/>
            </a:pPr>
            <a:endParaRPr lang="de-DE" sz="1600" dirty="0"/>
          </a:p>
          <a:p>
            <a:pPr>
              <a:buFont typeface="Arial" panose="020B0604020202020204" pitchFamily="34" charset="0"/>
              <a:buChar char="•"/>
            </a:pPr>
            <a:r>
              <a:rPr lang="de-DE" sz="1600" dirty="0"/>
              <a:t>Ermöglicht Erstellung von (identischen) Images schichtweise</a:t>
            </a:r>
          </a:p>
          <a:p>
            <a:pPr>
              <a:buFont typeface="Arial" panose="020B0604020202020204" pitchFamily="34" charset="0"/>
              <a:buChar char="•"/>
            </a:pPr>
            <a:endParaRPr lang="de-DE" sz="1600" dirty="0"/>
          </a:p>
          <a:p>
            <a:pPr>
              <a:buFont typeface="Arial" panose="020B0604020202020204" pitchFamily="34" charset="0"/>
              <a:buChar char="•"/>
            </a:pPr>
            <a:r>
              <a:rPr lang="de-DE" sz="1600" dirty="0"/>
              <a:t>Entfall von manuellen Einrichtungen in verschiedenen Umgebungen</a:t>
            </a:r>
          </a:p>
          <a:p>
            <a:pPr lvl="1">
              <a:buFont typeface="Wingdings" panose="05000000000000000000" pitchFamily="2" charset="2"/>
              <a:buChar char="Ø"/>
            </a:pPr>
            <a:r>
              <a:rPr lang="de-DE" sz="1500" dirty="0"/>
              <a:t>Portabilität</a:t>
            </a:r>
          </a:p>
          <a:p>
            <a:pPr lvl="1">
              <a:buFont typeface="Wingdings" panose="05000000000000000000" pitchFamily="2" charset="2"/>
              <a:buChar char="Ø"/>
            </a:pPr>
            <a:r>
              <a:rPr lang="de-DE" sz="1500" dirty="0"/>
              <a:t>Reduktion Fehleranfälligkeit (Effizienz)</a:t>
            </a:r>
          </a:p>
        </p:txBody>
      </p:sp>
      <p:pic>
        <p:nvPicPr>
          <p:cNvPr id="14" name="Grafik 13" descr="Ein Bild, das Text, Diagramm, Plan, Design enthält.&#10;&#10;Automatisch generierte Beschreibung">
            <a:extLst>
              <a:ext uri="{FF2B5EF4-FFF2-40B4-BE49-F238E27FC236}">
                <a16:creationId xmlns:a16="http://schemas.microsoft.com/office/drawing/2014/main" id="{7086D9CB-9AAD-404C-8AD5-70A8F737ED5C}"/>
              </a:ext>
            </a:extLst>
          </p:cNvPr>
          <p:cNvPicPr>
            <a:picLocks noChangeAspect="1"/>
          </p:cNvPicPr>
          <p:nvPr/>
        </p:nvPicPr>
        <p:blipFill>
          <a:blip r:embed="rId3"/>
          <a:srcRect r="74105"/>
          <a:stretch/>
        </p:blipFill>
        <p:spPr>
          <a:xfrm>
            <a:off x="7805993" y="0"/>
            <a:ext cx="1030093" cy="1440000"/>
          </a:xfrm>
          <a:prstGeom prst="rect">
            <a:avLst/>
          </a:prstGeom>
        </p:spPr>
      </p:pic>
      <p:pic>
        <p:nvPicPr>
          <p:cNvPr id="6" name="Grafik 5">
            <a:extLst>
              <a:ext uri="{FF2B5EF4-FFF2-40B4-BE49-F238E27FC236}">
                <a16:creationId xmlns:a16="http://schemas.microsoft.com/office/drawing/2014/main" id="{6480B4E0-0CE9-D388-ABFF-DD6AADC5CF38}"/>
              </a:ext>
            </a:extLst>
          </p:cNvPr>
          <p:cNvPicPr>
            <a:picLocks noChangeAspect="1"/>
          </p:cNvPicPr>
          <p:nvPr/>
        </p:nvPicPr>
        <p:blipFill rotWithShape="1">
          <a:blip r:embed="rId4"/>
          <a:srcRect l="1" r="53566"/>
          <a:stretch/>
        </p:blipFill>
        <p:spPr>
          <a:xfrm>
            <a:off x="6889728" y="1835021"/>
            <a:ext cx="1832529" cy="2281360"/>
          </a:xfrm>
          <a:prstGeom prst="rect">
            <a:avLst/>
          </a:prstGeom>
        </p:spPr>
      </p:pic>
    </p:spTree>
    <p:extLst>
      <p:ext uri="{BB962C8B-B14F-4D97-AF65-F5344CB8AC3E}">
        <p14:creationId xmlns:p14="http://schemas.microsoft.com/office/powerpoint/2010/main" val="42835462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DC3C98EB-A8C8-14B7-1B06-677B4A723076}"/>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49A1DDD5-0374-C61D-80E2-8F3877F8D0F3}"/>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5C9B8EBB-AE1F-8A54-AEA7-60A5CF2D5BFE}"/>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332BF547-D173-6B79-53CA-2F3577EF1AD4}"/>
              </a:ext>
            </a:extLst>
          </p:cNvPr>
          <p:cNvSpPr txBox="1">
            <a:spLocks noGrp="1"/>
          </p:cNvSpPr>
          <p:nvPr>
            <p:ph type="body" idx="1"/>
          </p:nvPr>
        </p:nvSpPr>
        <p:spPr>
          <a:xfrm>
            <a:off x="822960" y="1949450"/>
            <a:ext cx="7543800" cy="245225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Die Service-API ist Teil der Control-Plane.</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Erlaubt es, mehrere Pods zu einem sog. </a:t>
            </a:r>
            <a:r>
              <a:rPr lang="de-DE" sz="1400" u="sng" dirty="0"/>
              <a:t>Service</a:t>
            </a:r>
            <a:r>
              <a:rPr lang="de-DE" sz="1400" dirty="0"/>
              <a:t> zusammenzufassen.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Erlaubt es, einzelnen Services Hostnamen und IP-Adressen zuzuweisen.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Ermöglicht Name-Resolution innerhalb des Cluster-Netzwerkes.</a:t>
            </a:r>
            <a:endParaRPr sz="1400" dirty="0"/>
          </a:p>
        </p:txBody>
      </p:sp>
      <p:sp>
        <p:nvSpPr>
          <p:cNvPr id="312" name="Google Shape;312;p41">
            <a:extLst>
              <a:ext uri="{FF2B5EF4-FFF2-40B4-BE49-F238E27FC236}">
                <a16:creationId xmlns:a16="http://schemas.microsoft.com/office/drawing/2014/main" id="{25C8B723-753E-6031-F131-A8C64DAA279F}"/>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70</a:t>
            </a:fld>
            <a:endParaRPr/>
          </a:p>
        </p:txBody>
      </p:sp>
      <p:sp>
        <p:nvSpPr>
          <p:cNvPr id="313" name="Google Shape;313;p41">
            <a:extLst>
              <a:ext uri="{FF2B5EF4-FFF2-40B4-BE49-F238E27FC236}">
                <a16:creationId xmlns:a16="http://schemas.microsoft.com/office/drawing/2014/main" id="{9F343866-6121-53A2-DB43-CAF9B72B517D}"/>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83388E2D-D5C2-D976-C3B9-F532A3316B60}"/>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D349CAE8-F70B-1044-D433-B4965582E40F}"/>
              </a:ext>
            </a:extLst>
          </p:cNvPr>
          <p:cNvSpPr txBox="1"/>
          <p:nvPr/>
        </p:nvSpPr>
        <p:spPr>
          <a:xfrm>
            <a:off x="822958" y="1421212"/>
            <a:ext cx="4028442" cy="307777"/>
          </a:xfrm>
          <a:prstGeom prst="rect">
            <a:avLst/>
          </a:prstGeom>
          <a:noFill/>
        </p:spPr>
        <p:txBody>
          <a:bodyPr wrap="square" rtlCol="0">
            <a:spAutoFit/>
          </a:bodyPr>
          <a:lstStyle/>
          <a:p>
            <a:r>
              <a:rPr lang="de-DE" u="sng" dirty="0"/>
              <a:t>V: Networking: Service-API</a:t>
            </a:r>
          </a:p>
        </p:txBody>
      </p:sp>
      <p:pic>
        <p:nvPicPr>
          <p:cNvPr id="3" name="Picture 2">
            <a:extLst>
              <a:ext uri="{FF2B5EF4-FFF2-40B4-BE49-F238E27FC236}">
                <a16:creationId xmlns:a16="http://schemas.microsoft.com/office/drawing/2014/main" id="{F57DFE56-96C7-220D-FE04-C035E7530AAD}"/>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106593023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28058726-625F-9402-7D14-FD354829BE7D}"/>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D63FDDF6-41CE-71C5-680C-BF2609FDAF28}"/>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5BE4E8F8-7082-06C1-F989-27CF76AA9103}"/>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7D498E7F-7906-83CC-88DE-3F7B4EB1F6BA}"/>
              </a:ext>
            </a:extLst>
          </p:cNvPr>
          <p:cNvSpPr txBox="1">
            <a:spLocks noGrp="1"/>
          </p:cNvSpPr>
          <p:nvPr>
            <p:ph type="body" idx="1"/>
          </p:nvPr>
        </p:nvSpPr>
        <p:spPr>
          <a:xfrm>
            <a:off x="822960" y="1949450"/>
            <a:ext cx="7543800" cy="245225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Mithilfe der Service-API können einzelne Pods zu einem Service zusammengefasst werden.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Ein Service ist ein Objekt, welches einen Satz an Endpunkten (Pods) beschreibt.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Innerhalb des Services werden Regeln (</a:t>
            </a:r>
            <a:r>
              <a:rPr lang="de-DE" sz="1400" dirty="0" err="1"/>
              <a:t>Policies</a:t>
            </a:r>
            <a:r>
              <a:rPr lang="de-DE" sz="1400" dirty="0"/>
              <a:t>) definiert, die den Zugang zu diesen Endpunkten regeln.</a:t>
            </a:r>
            <a:endParaRPr sz="1400" dirty="0"/>
          </a:p>
        </p:txBody>
      </p:sp>
      <p:sp>
        <p:nvSpPr>
          <p:cNvPr id="312" name="Google Shape;312;p41">
            <a:extLst>
              <a:ext uri="{FF2B5EF4-FFF2-40B4-BE49-F238E27FC236}">
                <a16:creationId xmlns:a16="http://schemas.microsoft.com/office/drawing/2014/main" id="{7A4A2288-8E87-6D7F-5E5A-87842521FBED}"/>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71</a:t>
            </a:fld>
            <a:endParaRPr/>
          </a:p>
        </p:txBody>
      </p:sp>
      <p:sp>
        <p:nvSpPr>
          <p:cNvPr id="313" name="Google Shape;313;p41">
            <a:extLst>
              <a:ext uri="{FF2B5EF4-FFF2-40B4-BE49-F238E27FC236}">
                <a16:creationId xmlns:a16="http://schemas.microsoft.com/office/drawing/2014/main" id="{EFDDC330-32FD-6FD5-76C9-D63FBFA6C5A1}"/>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F4691AE7-02EA-41C0-9574-F3C5311334BE}"/>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F3565571-4C4A-7FA5-4593-57291C088EA8}"/>
              </a:ext>
            </a:extLst>
          </p:cNvPr>
          <p:cNvSpPr txBox="1"/>
          <p:nvPr/>
        </p:nvSpPr>
        <p:spPr>
          <a:xfrm>
            <a:off x="822958" y="1421212"/>
            <a:ext cx="4028442" cy="307777"/>
          </a:xfrm>
          <a:prstGeom prst="rect">
            <a:avLst/>
          </a:prstGeom>
          <a:noFill/>
        </p:spPr>
        <p:txBody>
          <a:bodyPr wrap="square" rtlCol="0">
            <a:spAutoFit/>
          </a:bodyPr>
          <a:lstStyle/>
          <a:p>
            <a:r>
              <a:rPr lang="de-DE" u="sng" dirty="0"/>
              <a:t>V: Networking: Services</a:t>
            </a:r>
          </a:p>
        </p:txBody>
      </p:sp>
      <p:pic>
        <p:nvPicPr>
          <p:cNvPr id="3" name="Picture 2">
            <a:extLst>
              <a:ext uri="{FF2B5EF4-FFF2-40B4-BE49-F238E27FC236}">
                <a16:creationId xmlns:a16="http://schemas.microsoft.com/office/drawing/2014/main" id="{07A7A952-36A9-9F5F-9D5E-9A54C93CB18E}"/>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55123149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FA0995B3-654E-C8DB-F07B-27D06C391768}"/>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E48F5058-B35E-C616-9778-D1280EE99B46}"/>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EF605C1C-AF0B-929E-1DC8-91B001F2D7D9}"/>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A40A2BC8-AF8D-F5C3-4F0D-EEE2AB04D9B6}"/>
              </a:ext>
            </a:extLst>
          </p:cNvPr>
          <p:cNvSpPr txBox="1">
            <a:spLocks noGrp="1"/>
          </p:cNvSpPr>
          <p:nvPr>
            <p:ph type="body" idx="1"/>
          </p:nvPr>
        </p:nvSpPr>
        <p:spPr>
          <a:xfrm>
            <a:off x="822960" y="1949450"/>
            <a:ext cx="3683597" cy="245225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Jeder Pod, welcher mit demselben Label versehen ist, wie ein bestimmter Service, wird diesem zugeordnet.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Der Service selbst erhält ebenfalls eine Cluster-IP.</a:t>
            </a:r>
            <a:endParaRPr sz="1400" dirty="0"/>
          </a:p>
        </p:txBody>
      </p:sp>
      <p:sp>
        <p:nvSpPr>
          <p:cNvPr id="312" name="Google Shape;312;p41">
            <a:extLst>
              <a:ext uri="{FF2B5EF4-FFF2-40B4-BE49-F238E27FC236}">
                <a16:creationId xmlns:a16="http://schemas.microsoft.com/office/drawing/2014/main" id="{008B98EA-1C84-13FC-BCCE-3F6DD4B4988F}"/>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72</a:t>
            </a:fld>
            <a:endParaRPr/>
          </a:p>
        </p:txBody>
      </p:sp>
      <p:sp>
        <p:nvSpPr>
          <p:cNvPr id="313" name="Google Shape;313;p41">
            <a:extLst>
              <a:ext uri="{FF2B5EF4-FFF2-40B4-BE49-F238E27FC236}">
                <a16:creationId xmlns:a16="http://schemas.microsoft.com/office/drawing/2014/main" id="{34045108-7C6E-56EB-25EE-7A0F683E32FF}"/>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1DA364B6-0E02-6951-EF39-67E0E48382DD}"/>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7F048184-4C89-E177-C1B6-7F6EB220DDA2}"/>
              </a:ext>
            </a:extLst>
          </p:cNvPr>
          <p:cNvSpPr txBox="1"/>
          <p:nvPr/>
        </p:nvSpPr>
        <p:spPr>
          <a:xfrm>
            <a:off x="822958" y="1421212"/>
            <a:ext cx="4028442" cy="307777"/>
          </a:xfrm>
          <a:prstGeom prst="rect">
            <a:avLst/>
          </a:prstGeom>
          <a:noFill/>
        </p:spPr>
        <p:txBody>
          <a:bodyPr wrap="square" rtlCol="0">
            <a:spAutoFit/>
          </a:bodyPr>
          <a:lstStyle/>
          <a:p>
            <a:r>
              <a:rPr lang="de-DE" u="sng" dirty="0"/>
              <a:t>V: Networking: Services</a:t>
            </a:r>
          </a:p>
        </p:txBody>
      </p:sp>
      <p:pic>
        <p:nvPicPr>
          <p:cNvPr id="3" name="Picture 2">
            <a:extLst>
              <a:ext uri="{FF2B5EF4-FFF2-40B4-BE49-F238E27FC236}">
                <a16:creationId xmlns:a16="http://schemas.microsoft.com/office/drawing/2014/main" id="{1C489062-848F-842D-ED0F-BDA61032F378}"/>
              </a:ext>
            </a:extLst>
          </p:cNvPr>
          <p:cNvPicPr>
            <a:picLocks noChangeAspect="1"/>
          </p:cNvPicPr>
          <p:nvPr/>
        </p:nvPicPr>
        <p:blipFill>
          <a:blip r:embed="rId4"/>
          <a:stretch>
            <a:fillRect/>
          </a:stretch>
        </p:blipFill>
        <p:spPr>
          <a:xfrm>
            <a:off x="7971189" y="0"/>
            <a:ext cx="1172811" cy="1141887"/>
          </a:xfrm>
          <a:prstGeom prst="rect">
            <a:avLst/>
          </a:prstGeom>
        </p:spPr>
      </p:pic>
      <p:pic>
        <p:nvPicPr>
          <p:cNvPr id="10" name="Picture 9" descr="A screen shot of a computer program&#10;&#10;Description automatically generated">
            <a:extLst>
              <a:ext uri="{FF2B5EF4-FFF2-40B4-BE49-F238E27FC236}">
                <a16:creationId xmlns:a16="http://schemas.microsoft.com/office/drawing/2014/main" id="{989CDB50-9DCE-EBCD-A841-185BBA6E0028}"/>
              </a:ext>
            </a:extLst>
          </p:cNvPr>
          <p:cNvPicPr>
            <a:picLocks noChangeAspect="1"/>
          </p:cNvPicPr>
          <p:nvPr/>
        </p:nvPicPr>
        <p:blipFill>
          <a:blip r:embed="rId5"/>
          <a:stretch>
            <a:fillRect/>
          </a:stretch>
        </p:blipFill>
        <p:spPr>
          <a:xfrm>
            <a:off x="5871047" y="1066495"/>
            <a:ext cx="2686547" cy="3879255"/>
          </a:xfrm>
          <a:prstGeom prst="rect">
            <a:avLst/>
          </a:prstGeom>
        </p:spPr>
      </p:pic>
    </p:spTree>
    <p:extLst>
      <p:ext uri="{BB962C8B-B14F-4D97-AF65-F5344CB8AC3E}">
        <p14:creationId xmlns:p14="http://schemas.microsoft.com/office/powerpoint/2010/main" val="46956474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B6680A28-A90E-206B-8525-4AADD2550ABD}"/>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C7BA02F8-EBE5-E11E-7FEC-675BE40D4A21}"/>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8458B4D6-8674-14C2-2E9B-05D1CAA2AC5F}"/>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22C403E7-B7E0-D37D-93D3-7D499883253A}"/>
              </a:ext>
            </a:extLst>
          </p:cNvPr>
          <p:cNvSpPr txBox="1">
            <a:spLocks noGrp="1"/>
          </p:cNvSpPr>
          <p:nvPr>
            <p:ph type="body" idx="1"/>
          </p:nvPr>
        </p:nvSpPr>
        <p:spPr>
          <a:xfrm>
            <a:off x="822960" y="1949450"/>
            <a:ext cx="3304540" cy="245225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API die externen Zugriff auf die Services eines Clusters verwaltet.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Bietet:</a:t>
            </a:r>
          </a:p>
          <a:p>
            <a:pPr marL="984250" lvl="1" indent="-285750">
              <a:spcBef>
                <a:spcPts val="600"/>
              </a:spcBef>
              <a:buClr>
                <a:schemeClr val="dk1"/>
              </a:buClr>
              <a:buSzPts val="1100"/>
              <a:buFont typeface="Arial" panose="020B0604020202020204" pitchFamily="34" charset="0"/>
              <a:buChar char="•"/>
            </a:pPr>
            <a:r>
              <a:rPr lang="de-DE" sz="1300" dirty="0"/>
              <a:t>Load-</a:t>
            </a:r>
            <a:r>
              <a:rPr lang="de-DE" sz="1300" dirty="0" err="1"/>
              <a:t>Balancing</a:t>
            </a:r>
            <a:endParaRPr lang="de-DE" sz="1300" dirty="0"/>
          </a:p>
          <a:p>
            <a:pPr marL="984250" lvl="1" indent="-285750">
              <a:spcBef>
                <a:spcPts val="600"/>
              </a:spcBef>
              <a:buClr>
                <a:schemeClr val="dk1"/>
              </a:buClr>
              <a:buSzPts val="1100"/>
              <a:buFont typeface="Arial" panose="020B0604020202020204" pitchFamily="34" charset="0"/>
              <a:buChar char="•"/>
            </a:pPr>
            <a:r>
              <a:rPr lang="de-DE" sz="1300" dirty="0"/>
              <a:t>SSL-Termination (HTTPS bis zu Ingress, HTTP innerhalb des Clusters)</a:t>
            </a:r>
          </a:p>
          <a:p>
            <a:pPr marL="984250" lvl="1" indent="-285750">
              <a:spcBef>
                <a:spcPts val="600"/>
              </a:spcBef>
              <a:buClr>
                <a:schemeClr val="dk1"/>
              </a:buClr>
              <a:buSzPts val="1100"/>
              <a:buFont typeface="Arial" panose="020B0604020202020204" pitchFamily="34" charset="0"/>
              <a:buChar char="•"/>
            </a:pPr>
            <a:r>
              <a:rPr lang="de-DE" sz="1300" dirty="0"/>
              <a:t>Name-</a:t>
            </a:r>
            <a:r>
              <a:rPr lang="de-DE" sz="1300" dirty="0" err="1"/>
              <a:t>Based</a:t>
            </a:r>
            <a:r>
              <a:rPr lang="de-DE" sz="1300" dirty="0"/>
              <a:t> Virtual Hosting</a:t>
            </a:r>
            <a:endParaRPr sz="1300" dirty="0"/>
          </a:p>
        </p:txBody>
      </p:sp>
      <p:sp>
        <p:nvSpPr>
          <p:cNvPr id="312" name="Google Shape;312;p41">
            <a:extLst>
              <a:ext uri="{FF2B5EF4-FFF2-40B4-BE49-F238E27FC236}">
                <a16:creationId xmlns:a16="http://schemas.microsoft.com/office/drawing/2014/main" id="{7837A4E2-0A0C-9379-BF85-72AEFE0CC40D}"/>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73</a:t>
            </a:fld>
            <a:endParaRPr/>
          </a:p>
        </p:txBody>
      </p:sp>
      <p:sp>
        <p:nvSpPr>
          <p:cNvPr id="313" name="Google Shape;313;p41">
            <a:extLst>
              <a:ext uri="{FF2B5EF4-FFF2-40B4-BE49-F238E27FC236}">
                <a16:creationId xmlns:a16="http://schemas.microsoft.com/office/drawing/2014/main" id="{25DBA1C2-55F1-403E-93BC-405E30770F1B}"/>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CFBF063E-4CF3-4148-90DE-00C73829A838}"/>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73DE0D75-DBD3-CDFF-194B-BD4A56C48AC3}"/>
              </a:ext>
            </a:extLst>
          </p:cNvPr>
          <p:cNvSpPr txBox="1"/>
          <p:nvPr/>
        </p:nvSpPr>
        <p:spPr>
          <a:xfrm>
            <a:off x="822958" y="1421212"/>
            <a:ext cx="4028442" cy="307777"/>
          </a:xfrm>
          <a:prstGeom prst="rect">
            <a:avLst/>
          </a:prstGeom>
          <a:noFill/>
        </p:spPr>
        <p:txBody>
          <a:bodyPr wrap="square" rtlCol="0">
            <a:spAutoFit/>
          </a:bodyPr>
          <a:lstStyle/>
          <a:p>
            <a:r>
              <a:rPr lang="de-DE" u="sng" dirty="0"/>
              <a:t>V: Networking: Ingress</a:t>
            </a:r>
          </a:p>
        </p:txBody>
      </p:sp>
      <p:pic>
        <p:nvPicPr>
          <p:cNvPr id="3" name="Picture 2">
            <a:extLst>
              <a:ext uri="{FF2B5EF4-FFF2-40B4-BE49-F238E27FC236}">
                <a16:creationId xmlns:a16="http://schemas.microsoft.com/office/drawing/2014/main" id="{6FA12E7C-A2CE-C03A-5232-3888CA1A53B8}"/>
              </a:ext>
            </a:extLst>
          </p:cNvPr>
          <p:cNvPicPr>
            <a:picLocks noChangeAspect="1"/>
          </p:cNvPicPr>
          <p:nvPr/>
        </p:nvPicPr>
        <p:blipFill>
          <a:blip r:embed="rId4"/>
          <a:stretch>
            <a:fillRect/>
          </a:stretch>
        </p:blipFill>
        <p:spPr>
          <a:xfrm>
            <a:off x="7971189" y="0"/>
            <a:ext cx="1172811" cy="1141887"/>
          </a:xfrm>
          <a:prstGeom prst="rect">
            <a:avLst/>
          </a:prstGeom>
        </p:spPr>
      </p:pic>
      <p:pic>
        <p:nvPicPr>
          <p:cNvPr id="5" name="Picture 4" descr="A screen shot of a computer program&#10;&#10;Description automatically generated">
            <a:extLst>
              <a:ext uri="{FF2B5EF4-FFF2-40B4-BE49-F238E27FC236}">
                <a16:creationId xmlns:a16="http://schemas.microsoft.com/office/drawing/2014/main" id="{40EBB7DA-AE04-C122-8B26-157A3C51754C}"/>
              </a:ext>
            </a:extLst>
          </p:cNvPr>
          <p:cNvPicPr>
            <a:picLocks noChangeAspect="1"/>
          </p:cNvPicPr>
          <p:nvPr/>
        </p:nvPicPr>
        <p:blipFill>
          <a:blip r:embed="rId5"/>
          <a:stretch>
            <a:fillRect/>
          </a:stretch>
        </p:blipFill>
        <p:spPr>
          <a:xfrm>
            <a:off x="3784600" y="1339637"/>
            <a:ext cx="5105106" cy="3237230"/>
          </a:xfrm>
          <a:prstGeom prst="rect">
            <a:avLst/>
          </a:prstGeom>
        </p:spPr>
      </p:pic>
    </p:spTree>
    <p:extLst>
      <p:ext uri="{BB962C8B-B14F-4D97-AF65-F5344CB8AC3E}">
        <p14:creationId xmlns:p14="http://schemas.microsoft.com/office/powerpoint/2010/main" val="229695426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F6AF78CA-D15D-4C75-15C9-3A428BC847E0}"/>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2D6A6C38-E274-04CC-A463-4D5BCA8C5878}"/>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4982C1F5-F0C2-CE69-8DBF-374EAD05DAF8}"/>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32917FA3-B76C-7308-68F7-1EAA45884A2D}"/>
              </a:ext>
            </a:extLst>
          </p:cNvPr>
          <p:cNvSpPr txBox="1">
            <a:spLocks noGrp="1"/>
          </p:cNvSpPr>
          <p:nvPr>
            <p:ph type="body" idx="1"/>
          </p:nvPr>
        </p:nvSpPr>
        <p:spPr>
          <a:xfrm>
            <a:off x="822960" y="1949450"/>
            <a:ext cx="7543800" cy="245225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Ein Ingress benötigt sog. </a:t>
            </a:r>
            <a:r>
              <a:rPr lang="de-DE" sz="1300" b="1" i="1" dirty="0"/>
              <a:t>Ingress-Controller.</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Ingress-Controller werden nicht automatisch gestartet und müssen manuell konfiguriert werden.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Hier stehen verschiedene Typen zur Verfügung:</a:t>
            </a:r>
          </a:p>
          <a:p>
            <a:pPr marL="984250" lvl="1" indent="-285750">
              <a:spcBef>
                <a:spcPts val="600"/>
              </a:spcBef>
              <a:buClr>
                <a:schemeClr val="dk1"/>
              </a:buClr>
              <a:buSzPts val="1100"/>
              <a:buFont typeface="Arial" panose="020B0604020202020204" pitchFamily="34" charset="0"/>
              <a:buChar char="•"/>
            </a:pPr>
            <a:r>
              <a:rPr lang="de-DE" sz="1200" b="1" i="1" dirty="0"/>
              <a:t>AKS </a:t>
            </a:r>
            <a:r>
              <a:rPr lang="de-DE" sz="1200" b="1" i="1" dirty="0" err="1"/>
              <a:t>Application</a:t>
            </a:r>
            <a:r>
              <a:rPr lang="de-DE" sz="1200" b="1" i="1" dirty="0"/>
              <a:t> </a:t>
            </a:r>
            <a:r>
              <a:rPr lang="de-DE" sz="1200" b="1" i="1" dirty="0" err="1"/>
              <a:t>Gatway</a:t>
            </a:r>
            <a:r>
              <a:rPr lang="de-DE" sz="1200" b="1" i="1" dirty="0"/>
              <a:t> Ingress </a:t>
            </a:r>
            <a:r>
              <a:rPr lang="de-DE" sz="1200" dirty="0"/>
              <a:t>– Azure</a:t>
            </a:r>
          </a:p>
          <a:p>
            <a:pPr marL="984250" lvl="1" indent="-285750">
              <a:spcBef>
                <a:spcPts val="600"/>
              </a:spcBef>
              <a:buClr>
                <a:schemeClr val="dk1"/>
              </a:buClr>
              <a:buSzPts val="1100"/>
              <a:buFont typeface="Arial" panose="020B0604020202020204" pitchFamily="34" charset="0"/>
              <a:buChar char="•"/>
            </a:pPr>
            <a:r>
              <a:rPr lang="de-DE" sz="1200" b="1" i="1" dirty="0"/>
              <a:t>Alibaba Cloud MSE Ingress</a:t>
            </a:r>
          </a:p>
          <a:p>
            <a:pPr marL="984250" lvl="1" indent="-285750">
              <a:spcBef>
                <a:spcPts val="600"/>
              </a:spcBef>
              <a:buClr>
                <a:schemeClr val="dk1"/>
              </a:buClr>
              <a:buSzPts val="1100"/>
              <a:buFont typeface="Arial" panose="020B0604020202020204" pitchFamily="34" charset="0"/>
              <a:buChar char="•"/>
            </a:pPr>
            <a:r>
              <a:rPr lang="de-DE" sz="1200" b="1" i="1" dirty="0"/>
              <a:t>AWS Ingress</a:t>
            </a:r>
          </a:p>
          <a:p>
            <a:pPr marL="984250" lvl="1" indent="-285750">
              <a:spcBef>
                <a:spcPts val="600"/>
              </a:spcBef>
              <a:buClr>
                <a:schemeClr val="dk1"/>
              </a:buClr>
              <a:buSzPts val="1100"/>
              <a:buFont typeface="Arial" panose="020B0604020202020204" pitchFamily="34" charset="0"/>
              <a:buChar char="•"/>
            </a:pPr>
            <a:r>
              <a:rPr lang="de-DE" sz="1200" b="1" i="1" dirty="0"/>
              <a:t>GCE Ingress</a:t>
            </a:r>
          </a:p>
          <a:p>
            <a:pPr marL="984250" lvl="1" indent="-285750">
              <a:spcBef>
                <a:spcPts val="600"/>
              </a:spcBef>
              <a:buClr>
                <a:schemeClr val="dk1"/>
              </a:buClr>
              <a:buSzPts val="1100"/>
              <a:buFont typeface="Arial" panose="020B0604020202020204" pitchFamily="34" charset="0"/>
              <a:buChar char="•"/>
            </a:pPr>
            <a:r>
              <a:rPr lang="de-DE" sz="1200" b="1" i="1" dirty="0" err="1"/>
              <a:t>Nginx</a:t>
            </a:r>
            <a:r>
              <a:rPr lang="de-DE" sz="1200" b="1" i="1" dirty="0"/>
              <a:t> Ingress</a:t>
            </a:r>
          </a:p>
          <a:p>
            <a:pPr marL="984250" lvl="1" indent="-285750">
              <a:spcBef>
                <a:spcPts val="600"/>
              </a:spcBef>
              <a:buClr>
                <a:schemeClr val="dk1"/>
              </a:buClr>
              <a:buSzPts val="1100"/>
              <a:buFont typeface="Arial" panose="020B0604020202020204" pitchFamily="34" charset="0"/>
              <a:buChar char="•"/>
            </a:pPr>
            <a:r>
              <a:rPr lang="de-DE" sz="1200" b="1" i="1" dirty="0"/>
              <a:t>...</a:t>
            </a:r>
            <a:endParaRPr sz="1200" b="1" i="1" dirty="0"/>
          </a:p>
        </p:txBody>
      </p:sp>
      <p:sp>
        <p:nvSpPr>
          <p:cNvPr id="312" name="Google Shape;312;p41">
            <a:extLst>
              <a:ext uri="{FF2B5EF4-FFF2-40B4-BE49-F238E27FC236}">
                <a16:creationId xmlns:a16="http://schemas.microsoft.com/office/drawing/2014/main" id="{AF431D89-1916-1B70-FA51-47F890D15425}"/>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74</a:t>
            </a:fld>
            <a:endParaRPr/>
          </a:p>
        </p:txBody>
      </p:sp>
      <p:sp>
        <p:nvSpPr>
          <p:cNvPr id="313" name="Google Shape;313;p41">
            <a:extLst>
              <a:ext uri="{FF2B5EF4-FFF2-40B4-BE49-F238E27FC236}">
                <a16:creationId xmlns:a16="http://schemas.microsoft.com/office/drawing/2014/main" id="{1CF29BA0-249F-83C7-9635-5289991D02A6}"/>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FAE675C4-ED23-2111-C83F-7D120188167D}"/>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8EFA3CA6-9637-8BF6-0510-FAB7FDC87B33}"/>
              </a:ext>
            </a:extLst>
          </p:cNvPr>
          <p:cNvSpPr txBox="1"/>
          <p:nvPr/>
        </p:nvSpPr>
        <p:spPr>
          <a:xfrm>
            <a:off x="822958" y="1421212"/>
            <a:ext cx="4028442" cy="307777"/>
          </a:xfrm>
          <a:prstGeom prst="rect">
            <a:avLst/>
          </a:prstGeom>
          <a:noFill/>
        </p:spPr>
        <p:txBody>
          <a:bodyPr wrap="square" rtlCol="0">
            <a:spAutoFit/>
          </a:bodyPr>
          <a:lstStyle/>
          <a:p>
            <a:r>
              <a:rPr lang="de-DE" u="sng" dirty="0"/>
              <a:t>V: Networking: Ingress-Controller</a:t>
            </a:r>
          </a:p>
        </p:txBody>
      </p:sp>
      <p:pic>
        <p:nvPicPr>
          <p:cNvPr id="3" name="Picture 2">
            <a:extLst>
              <a:ext uri="{FF2B5EF4-FFF2-40B4-BE49-F238E27FC236}">
                <a16:creationId xmlns:a16="http://schemas.microsoft.com/office/drawing/2014/main" id="{D3F9BBE6-ADEE-348D-B173-59680345E199}"/>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308205576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1CCA4DA4-EAB9-53B5-6219-78141927712D}"/>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B48D1697-F0C1-A954-EC4B-DB9CFAF6E2ED}"/>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97F7D8A5-4387-DA8C-F84B-9FA67F403044}"/>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2C97F128-148D-EC0D-BC03-564457627587}"/>
              </a:ext>
            </a:extLst>
          </p:cNvPr>
          <p:cNvSpPr txBox="1">
            <a:spLocks noGrp="1"/>
          </p:cNvSpPr>
          <p:nvPr>
            <p:ph type="body" idx="1"/>
          </p:nvPr>
        </p:nvSpPr>
        <p:spPr>
          <a:xfrm>
            <a:off x="822960" y="1949450"/>
            <a:ext cx="7543800" cy="245225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API die externen Zugriff auf die Services eines Clusters verwaltet.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Bietet:</a:t>
            </a:r>
          </a:p>
          <a:p>
            <a:pPr marL="984250" lvl="1" indent="-285750">
              <a:spcBef>
                <a:spcPts val="600"/>
              </a:spcBef>
              <a:buClr>
                <a:schemeClr val="dk1"/>
              </a:buClr>
              <a:buSzPts val="1100"/>
              <a:buFont typeface="Arial" panose="020B0604020202020204" pitchFamily="34" charset="0"/>
              <a:buChar char="•"/>
            </a:pPr>
            <a:r>
              <a:rPr lang="de-DE" sz="1300" dirty="0"/>
              <a:t>Load-</a:t>
            </a:r>
            <a:r>
              <a:rPr lang="de-DE" sz="1300" dirty="0" err="1"/>
              <a:t>Balancing</a:t>
            </a:r>
            <a:endParaRPr lang="de-DE" sz="1300" dirty="0"/>
          </a:p>
          <a:p>
            <a:pPr marL="984250" lvl="1" indent="-285750">
              <a:spcBef>
                <a:spcPts val="600"/>
              </a:spcBef>
              <a:buClr>
                <a:schemeClr val="dk1"/>
              </a:buClr>
              <a:buSzPts val="1100"/>
              <a:buFont typeface="Arial" panose="020B0604020202020204" pitchFamily="34" charset="0"/>
              <a:buChar char="•"/>
            </a:pPr>
            <a:r>
              <a:rPr lang="de-DE" sz="1300" dirty="0"/>
              <a:t>SSL-Termination (HTTPS bis zu Ingress, HTTP innerhalb des Clusters)</a:t>
            </a:r>
          </a:p>
          <a:p>
            <a:pPr marL="984250" lvl="1" indent="-285750">
              <a:spcBef>
                <a:spcPts val="600"/>
              </a:spcBef>
              <a:buClr>
                <a:schemeClr val="dk1"/>
              </a:buClr>
              <a:buSzPts val="1100"/>
              <a:buFont typeface="Arial" panose="020B0604020202020204" pitchFamily="34" charset="0"/>
              <a:buChar char="•"/>
            </a:pPr>
            <a:r>
              <a:rPr lang="de-DE" sz="1300" dirty="0"/>
              <a:t>Name-</a:t>
            </a:r>
            <a:r>
              <a:rPr lang="de-DE" sz="1300" dirty="0" err="1"/>
              <a:t>Based</a:t>
            </a:r>
            <a:r>
              <a:rPr lang="de-DE" sz="1300" dirty="0"/>
              <a:t> Virtual Hosting</a:t>
            </a:r>
            <a:endParaRPr sz="1300" dirty="0"/>
          </a:p>
        </p:txBody>
      </p:sp>
      <p:sp>
        <p:nvSpPr>
          <p:cNvPr id="312" name="Google Shape;312;p41">
            <a:extLst>
              <a:ext uri="{FF2B5EF4-FFF2-40B4-BE49-F238E27FC236}">
                <a16:creationId xmlns:a16="http://schemas.microsoft.com/office/drawing/2014/main" id="{AE563DCC-9149-AFC7-B558-0046388B7B24}"/>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75</a:t>
            </a:fld>
            <a:endParaRPr/>
          </a:p>
        </p:txBody>
      </p:sp>
      <p:sp>
        <p:nvSpPr>
          <p:cNvPr id="313" name="Google Shape;313;p41">
            <a:extLst>
              <a:ext uri="{FF2B5EF4-FFF2-40B4-BE49-F238E27FC236}">
                <a16:creationId xmlns:a16="http://schemas.microsoft.com/office/drawing/2014/main" id="{518B6FB4-B2E1-3E96-8573-9B946B3E9438}"/>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B7BD96F7-D035-7FAD-861E-6545CC46FF7D}"/>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7372B22D-17C6-225C-5809-22CB7119700A}"/>
              </a:ext>
            </a:extLst>
          </p:cNvPr>
          <p:cNvSpPr txBox="1"/>
          <p:nvPr/>
        </p:nvSpPr>
        <p:spPr>
          <a:xfrm>
            <a:off x="822958" y="1421212"/>
            <a:ext cx="4028442" cy="307777"/>
          </a:xfrm>
          <a:prstGeom prst="rect">
            <a:avLst/>
          </a:prstGeom>
          <a:noFill/>
        </p:spPr>
        <p:txBody>
          <a:bodyPr wrap="square" rtlCol="0">
            <a:spAutoFit/>
          </a:bodyPr>
          <a:lstStyle/>
          <a:p>
            <a:r>
              <a:rPr lang="de-DE" u="sng" dirty="0"/>
              <a:t>V: Networking: Ingress</a:t>
            </a:r>
          </a:p>
        </p:txBody>
      </p:sp>
      <p:pic>
        <p:nvPicPr>
          <p:cNvPr id="3" name="Picture 2">
            <a:extLst>
              <a:ext uri="{FF2B5EF4-FFF2-40B4-BE49-F238E27FC236}">
                <a16:creationId xmlns:a16="http://schemas.microsoft.com/office/drawing/2014/main" id="{D4E411FB-EF11-FF85-E50B-5F8636EF0D4F}"/>
              </a:ext>
            </a:extLst>
          </p:cNvPr>
          <p:cNvPicPr>
            <a:picLocks noChangeAspect="1"/>
          </p:cNvPicPr>
          <p:nvPr/>
        </p:nvPicPr>
        <p:blipFill>
          <a:blip r:embed="rId4"/>
          <a:stretch>
            <a:fillRect/>
          </a:stretch>
        </p:blipFill>
        <p:spPr>
          <a:xfrm>
            <a:off x="7971189" y="0"/>
            <a:ext cx="1172811" cy="1141887"/>
          </a:xfrm>
          <a:prstGeom prst="rect">
            <a:avLst/>
          </a:prstGeom>
        </p:spPr>
      </p:pic>
      <p:pic>
        <p:nvPicPr>
          <p:cNvPr id="5" name="Picture 4" descr="A screen shot of a computer&#10;&#10;Description automatically generated">
            <a:extLst>
              <a:ext uri="{FF2B5EF4-FFF2-40B4-BE49-F238E27FC236}">
                <a16:creationId xmlns:a16="http://schemas.microsoft.com/office/drawing/2014/main" id="{E193D16C-B341-228C-B5B1-93A1D61FC46B}"/>
              </a:ext>
            </a:extLst>
          </p:cNvPr>
          <p:cNvPicPr>
            <a:picLocks noChangeAspect="1"/>
          </p:cNvPicPr>
          <p:nvPr/>
        </p:nvPicPr>
        <p:blipFill>
          <a:blip r:embed="rId5"/>
          <a:stretch>
            <a:fillRect/>
          </a:stretch>
        </p:blipFill>
        <p:spPr>
          <a:xfrm>
            <a:off x="1911350" y="3175575"/>
            <a:ext cx="4889500" cy="1460500"/>
          </a:xfrm>
          <a:prstGeom prst="rect">
            <a:avLst/>
          </a:prstGeom>
        </p:spPr>
      </p:pic>
    </p:spTree>
    <p:extLst>
      <p:ext uri="{BB962C8B-B14F-4D97-AF65-F5344CB8AC3E}">
        <p14:creationId xmlns:p14="http://schemas.microsoft.com/office/powerpoint/2010/main" val="353265996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D319B477-DA2A-B6E5-986A-48C887C1EDA6}"/>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A2DE98CC-5C36-EEE7-960A-8156AD6692FA}"/>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5659A54F-7C48-253D-D68E-FBFD9D227A68}"/>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EDAED0C6-E181-FB90-B4AF-93DE977BABDC}"/>
              </a:ext>
            </a:extLst>
          </p:cNvPr>
          <p:cNvSpPr txBox="1">
            <a:spLocks noGrp="1"/>
          </p:cNvSpPr>
          <p:nvPr>
            <p:ph type="body" idx="1"/>
          </p:nvPr>
        </p:nvSpPr>
        <p:spPr>
          <a:xfrm>
            <a:off x="822960" y="1949450"/>
            <a:ext cx="7543800" cy="2452250"/>
          </a:xfrm>
          <a:prstGeom prst="rect">
            <a:avLst/>
          </a:prstGeom>
          <a:noFill/>
          <a:ln>
            <a:noFill/>
          </a:ln>
        </p:spPr>
        <p:txBody>
          <a:bodyPr spcFirstLastPara="1" wrap="square" lIns="0" tIns="34275" rIns="0" bIns="34275" anchor="t" anchorCtr="0">
            <a:normAutofit lnSpcReduction="10000"/>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Löst Ingress ab</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Controller und Teil der Control-Plane</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Erlaubt es, einzelne Services von außen zugänglich zu machen.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Erlaubt es, Load </a:t>
            </a:r>
            <a:r>
              <a:rPr lang="de-DE" sz="1400" dirty="0" err="1"/>
              <a:t>Balancing</a:t>
            </a:r>
            <a:r>
              <a:rPr lang="de-DE" sz="1400" dirty="0"/>
              <a:t> zu implementieren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Besteht aus:</a:t>
            </a:r>
          </a:p>
          <a:p>
            <a:pPr marL="984250" lvl="1" indent="-285750">
              <a:spcBef>
                <a:spcPts val="600"/>
              </a:spcBef>
              <a:buClr>
                <a:schemeClr val="dk1"/>
              </a:buClr>
              <a:buSzPts val="1100"/>
              <a:buFont typeface="Arial" panose="020B0604020202020204" pitchFamily="34" charset="0"/>
              <a:buChar char="•"/>
            </a:pPr>
            <a:r>
              <a:rPr lang="de-DE" sz="1300" b="1" i="1" dirty="0"/>
              <a:t>Gateway-Class:</a:t>
            </a:r>
            <a:r>
              <a:rPr lang="de-DE" sz="1300" dirty="0"/>
              <a:t> Definiert die Gateways und den Controller, welcher die benötigten APIs implementiert.</a:t>
            </a:r>
          </a:p>
          <a:p>
            <a:pPr marL="984250" lvl="1" indent="-285750">
              <a:spcBef>
                <a:spcPts val="600"/>
              </a:spcBef>
              <a:buClr>
                <a:schemeClr val="dk1"/>
              </a:buClr>
              <a:buSzPts val="1100"/>
              <a:buFont typeface="Arial" panose="020B0604020202020204" pitchFamily="34" charset="0"/>
              <a:buChar char="•"/>
            </a:pPr>
            <a:r>
              <a:rPr lang="de-DE" sz="1300" b="1" i="1" dirty="0"/>
              <a:t>Gateway:</a:t>
            </a:r>
            <a:r>
              <a:rPr lang="de-DE" sz="1300" dirty="0"/>
              <a:t> Definiert die Infrastruktur, welche den Traffic verarbeitet</a:t>
            </a:r>
          </a:p>
          <a:p>
            <a:pPr marL="984250" lvl="1" indent="-285750">
              <a:spcBef>
                <a:spcPts val="600"/>
              </a:spcBef>
              <a:buClr>
                <a:schemeClr val="dk1"/>
              </a:buClr>
              <a:buSzPts val="1100"/>
              <a:buFont typeface="Arial" panose="020B0604020202020204" pitchFamily="34" charset="0"/>
              <a:buChar char="•"/>
            </a:pPr>
            <a:r>
              <a:rPr lang="de-DE" sz="1300" b="1" i="1" dirty="0" err="1"/>
              <a:t>HTTPRoute</a:t>
            </a:r>
            <a:r>
              <a:rPr lang="de-DE" sz="1300" b="1" i="1" dirty="0"/>
              <a:t>:</a:t>
            </a:r>
            <a:r>
              <a:rPr lang="de-DE" sz="1300" dirty="0"/>
              <a:t> Beschreibt Routing-Regeln, um Traffic von einem Gateway zu einem Service zu leiten.</a:t>
            </a:r>
            <a:endParaRPr lang="de-DE" sz="1300" b="1" i="1" dirty="0"/>
          </a:p>
        </p:txBody>
      </p:sp>
      <p:sp>
        <p:nvSpPr>
          <p:cNvPr id="312" name="Google Shape;312;p41">
            <a:extLst>
              <a:ext uri="{FF2B5EF4-FFF2-40B4-BE49-F238E27FC236}">
                <a16:creationId xmlns:a16="http://schemas.microsoft.com/office/drawing/2014/main" id="{FFCA65F8-B36E-B792-A60B-C3978A9D5812}"/>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76</a:t>
            </a:fld>
            <a:endParaRPr/>
          </a:p>
        </p:txBody>
      </p:sp>
      <p:sp>
        <p:nvSpPr>
          <p:cNvPr id="313" name="Google Shape;313;p41">
            <a:extLst>
              <a:ext uri="{FF2B5EF4-FFF2-40B4-BE49-F238E27FC236}">
                <a16:creationId xmlns:a16="http://schemas.microsoft.com/office/drawing/2014/main" id="{42AA708D-0768-F04C-8B0C-A1AFD66A66CF}"/>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E7EA3749-968C-EFCB-92B5-35C053DBD10C}"/>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E82BA29D-F087-E985-1247-7AD845811645}"/>
              </a:ext>
            </a:extLst>
          </p:cNvPr>
          <p:cNvSpPr txBox="1"/>
          <p:nvPr/>
        </p:nvSpPr>
        <p:spPr>
          <a:xfrm>
            <a:off x="822958" y="1421212"/>
            <a:ext cx="4028442" cy="307777"/>
          </a:xfrm>
          <a:prstGeom prst="rect">
            <a:avLst/>
          </a:prstGeom>
          <a:noFill/>
        </p:spPr>
        <p:txBody>
          <a:bodyPr wrap="square" rtlCol="0">
            <a:spAutoFit/>
          </a:bodyPr>
          <a:lstStyle/>
          <a:p>
            <a:r>
              <a:rPr lang="de-DE" u="sng" dirty="0"/>
              <a:t>V: Networking: Gateway-API</a:t>
            </a:r>
          </a:p>
        </p:txBody>
      </p:sp>
      <p:pic>
        <p:nvPicPr>
          <p:cNvPr id="4" name="Picture 3">
            <a:extLst>
              <a:ext uri="{FF2B5EF4-FFF2-40B4-BE49-F238E27FC236}">
                <a16:creationId xmlns:a16="http://schemas.microsoft.com/office/drawing/2014/main" id="{5E48BA1F-0863-0751-5FCC-010F39D8AA4F}"/>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7652424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C8ED801D-DB70-2172-3B70-9BE441E2A7E0}"/>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BB2C2C4B-2C04-F572-6E6B-74761F9AD884}"/>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39166E19-6FE0-85F1-5879-7667A9A9906E}"/>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815AACCD-40F5-4CDA-E7AE-4BD313716BE2}"/>
              </a:ext>
            </a:extLst>
          </p:cNvPr>
          <p:cNvSpPr txBox="1">
            <a:spLocks noGrp="1"/>
          </p:cNvSpPr>
          <p:nvPr>
            <p:ph type="body" idx="1"/>
          </p:nvPr>
        </p:nvSpPr>
        <p:spPr>
          <a:xfrm>
            <a:off x="822960" y="1949450"/>
            <a:ext cx="4028440" cy="245225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Beschreibt einen Controller, welcher als Gateway agieren kann.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Dies erlaubt es, Services innerhalb oder außerhalb des Clusters als Gateways zu markieren.</a:t>
            </a:r>
          </a:p>
        </p:txBody>
      </p:sp>
      <p:sp>
        <p:nvSpPr>
          <p:cNvPr id="312" name="Google Shape;312;p41">
            <a:extLst>
              <a:ext uri="{FF2B5EF4-FFF2-40B4-BE49-F238E27FC236}">
                <a16:creationId xmlns:a16="http://schemas.microsoft.com/office/drawing/2014/main" id="{3A6A4680-2539-E154-6E85-BC4F2DE7ECC2}"/>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77</a:t>
            </a:fld>
            <a:endParaRPr/>
          </a:p>
        </p:txBody>
      </p:sp>
      <p:sp>
        <p:nvSpPr>
          <p:cNvPr id="313" name="Google Shape;313;p41">
            <a:extLst>
              <a:ext uri="{FF2B5EF4-FFF2-40B4-BE49-F238E27FC236}">
                <a16:creationId xmlns:a16="http://schemas.microsoft.com/office/drawing/2014/main" id="{0CFA4BC4-6260-A224-3F54-6E78733F8F73}"/>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7882DCD0-CFFF-B6A5-BE3C-4226B4CD1C3D}"/>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DE38E655-7227-CF0D-465C-1EF4C7D092F8}"/>
              </a:ext>
            </a:extLst>
          </p:cNvPr>
          <p:cNvSpPr txBox="1"/>
          <p:nvPr/>
        </p:nvSpPr>
        <p:spPr>
          <a:xfrm>
            <a:off x="822958" y="1421212"/>
            <a:ext cx="4028442" cy="307777"/>
          </a:xfrm>
          <a:prstGeom prst="rect">
            <a:avLst/>
          </a:prstGeom>
          <a:noFill/>
        </p:spPr>
        <p:txBody>
          <a:bodyPr wrap="square" rtlCol="0">
            <a:spAutoFit/>
          </a:bodyPr>
          <a:lstStyle/>
          <a:p>
            <a:r>
              <a:rPr lang="de-DE" u="sng" dirty="0"/>
              <a:t>V: Networking: Gateway-Class</a:t>
            </a:r>
          </a:p>
        </p:txBody>
      </p:sp>
      <p:pic>
        <p:nvPicPr>
          <p:cNvPr id="4" name="Picture 3">
            <a:extLst>
              <a:ext uri="{FF2B5EF4-FFF2-40B4-BE49-F238E27FC236}">
                <a16:creationId xmlns:a16="http://schemas.microsoft.com/office/drawing/2014/main" id="{1A1A22D8-D9C9-CD79-1380-7560C217A963}"/>
              </a:ext>
            </a:extLst>
          </p:cNvPr>
          <p:cNvPicPr>
            <a:picLocks noChangeAspect="1"/>
          </p:cNvPicPr>
          <p:nvPr/>
        </p:nvPicPr>
        <p:blipFill>
          <a:blip r:embed="rId4"/>
          <a:stretch>
            <a:fillRect/>
          </a:stretch>
        </p:blipFill>
        <p:spPr>
          <a:xfrm>
            <a:off x="7971189" y="0"/>
            <a:ext cx="1172811" cy="1141887"/>
          </a:xfrm>
          <a:prstGeom prst="rect">
            <a:avLst/>
          </a:prstGeom>
        </p:spPr>
      </p:pic>
      <p:pic>
        <p:nvPicPr>
          <p:cNvPr id="5" name="Picture 4" descr="A screen shot of a computer&#10;&#10;Description automatically generated">
            <a:extLst>
              <a:ext uri="{FF2B5EF4-FFF2-40B4-BE49-F238E27FC236}">
                <a16:creationId xmlns:a16="http://schemas.microsoft.com/office/drawing/2014/main" id="{3D651EE2-F5F8-3677-0C34-3CED1078C53A}"/>
              </a:ext>
            </a:extLst>
          </p:cNvPr>
          <p:cNvPicPr>
            <a:picLocks noChangeAspect="1"/>
          </p:cNvPicPr>
          <p:nvPr/>
        </p:nvPicPr>
        <p:blipFill>
          <a:blip r:embed="rId5"/>
          <a:stretch>
            <a:fillRect/>
          </a:stretch>
        </p:blipFill>
        <p:spPr>
          <a:xfrm>
            <a:off x="4248151" y="1421212"/>
            <a:ext cx="4656018" cy="2220562"/>
          </a:xfrm>
          <a:prstGeom prst="rect">
            <a:avLst/>
          </a:prstGeom>
        </p:spPr>
      </p:pic>
    </p:spTree>
    <p:extLst>
      <p:ext uri="{BB962C8B-B14F-4D97-AF65-F5344CB8AC3E}">
        <p14:creationId xmlns:p14="http://schemas.microsoft.com/office/powerpoint/2010/main" val="370177727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B8F66FB1-96C5-4BAD-D77B-60BDFF331DAB}"/>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E58BA983-F77A-B7E7-761F-C2498D950E64}"/>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BDCEC67F-5D1C-A3DE-496B-AA71E4F99856}"/>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59A2FB88-4062-28CC-6068-52B14443E26B}"/>
              </a:ext>
            </a:extLst>
          </p:cNvPr>
          <p:cNvSpPr txBox="1">
            <a:spLocks noGrp="1"/>
          </p:cNvSpPr>
          <p:nvPr>
            <p:ph type="body" idx="1"/>
          </p:nvPr>
        </p:nvSpPr>
        <p:spPr>
          <a:xfrm>
            <a:off x="822960" y="1949450"/>
            <a:ext cx="4028440" cy="245225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Kann zur Filterung von Traffic verwendet werden.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Erlaubt es, Traffic auf einzelne Services zu verteilen.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Mithilfe von </a:t>
            </a:r>
            <a:r>
              <a:rPr lang="de-DE" sz="1400" dirty="0" err="1"/>
              <a:t>HTTPRoutes</a:t>
            </a:r>
            <a:r>
              <a:rPr lang="de-DE" sz="1400" dirty="0"/>
              <a:t> lässt sich das Verhalten des Gateways steuern.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Repräsentiert einen Cloud-Load-Balancer oder einen Service innerhalb des Clusters</a:t>
            </a:r>
          </a:p>
        </p:txBody>
      </p:sp>
      <p:sp>
        <p:nvSpPr>
          <p:cNvPr id="312" name="Google Shape;312;p41">
            <a:extLst>
              <a:ext uri="{FF2B5EF4-FFF2-40B4-BE49-F238E27FC236}">
                <a16:creationId xmlns:a16="http://schemas.microsoft.com/office/drawing/2014/main" id="{70252274-E05F-4FCB-B79F-F7E91ABDF858}"/>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78</a:t>
            </a:fld>
            <a:endParaRPr/>
          </a:p>
        </p:txBody>
      </p:sp>
      <p:sp>
        <p:nvSpPr>
          <p:cNvPr id="313" name="Google Shape;313;p41">
            <a:extLst>
              <a:ext uri="{FF2B5EF4-FFF2-40B4-BE49-F238E27FC236}">
                <a16:creationId xmlns:a16="http://schemas.microsoft.com/office/drawing/2014/main" id="{33B71683-6942-F657-A6E6-7020E9A5E2B1}"/>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4246CB4E-D17D-8445-808A-AA39E96F2E45}"/>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4E9DBBA5-E646-2047-A16E-FD37039BF5B4}"/>
              </a:ext>
            </a:extLst>
          </p:cNvPr>
          <p:cNvSpPr txBox="1"/>
          <p:nvPr/>
        </p:nvSpPr>
        <p:spPr>
          <a:xfrm>
            <a:off x="822958" y="1421212"/>
            <a:ext cx="4028442" cy="307777"/>
          </a:xfrm>
          <a:prstGeom prst="rect">
            <a:avLst/>
          </a:prstGeom>
          <a:noFill/>
        </p:spPr>
        <p:txBody>
          <a:bodyPr wrap="square" rtlCol="0">
            <a:spAutoFit/>
          </a:bodyPr>
          <a:lstStyle/>
          <a:p>
            <a:r>
              <a:rPr lang="de-DE" u="sng" dirty="0"/>
              <a:t>V: Networking: Gateway-API</a:t>
            </a:r>
          </a:p>
        </p:txBody>
      </p:sp>
      <p:pic>
        <p:nvPicPr>
          <p:cNvPr id="4" name="Picture 3">
            <a:extLst>
              <a:ext uri="{FF2B5EF4-FFF2-40B4-BE49-F238E27FC236}">
                <a16:creationId xmlns:a16="http://schemas.microsoft.com/office/drawing/2014/main" id="{2F678EA0-3641-E018-5B21-57EC94870DEC}"/>
              </a:ext>
            </a:extLst>
          </p:cNvPr>
          <p:cNvPicPr>
            <a:picLocks noChangeAspect="1"/>
          </p:cNvPicPr>
          <p:nvPr/>
        </p:nvPicPr>
        <p:blipFill>
          <a:blip r:embed="rId4"/>
          <a:stretch>
            <a:fillRect/>
          </a:stretch>
        </p:blipFill>
        <p:spPr>
          <a:xfrm>
            <a:off x="7971189" y="0"/>
            <a:ext cx="1172811" cy="1141887"/>
          </a:xfrm>
          <a:prstGeom prst="rect">
            <a:avLst/>
          </a:prstGeom>
        </p:spPr>
      </p:pic>
      <p:pic>
        <p:nvPicPr>
          <p:cNvPr id="14" name="Picture 13" descr="A screen shot of a computer program&#10;&#10;Description automatically generated">
            <a:extLst>
              <a:ext uri="{FF2B5EF4-FFF2-40B4-BE49-F238E27FC236}">
                <a16:creationId xmlns:a16="http://schemas.microsoft.com/office/drawing/2014/main" id="{1E55EB57-2404-FDC8-6826-7DA410ED0867}"/>
              </a:ext>
            </a:extLst>
          </p:cNvPr>
          <p:cNvPicPr>
            <a:picLocks noChangeAspect="1"/>
          </p:cNvPicPr>
          <p:nvPr/>
        </p:nvPicPr>
        <p:blipFill>
          <a:blip r:embed="rId5"/>
          <a:stretch>
            <a:fillRect/>
          </a:stretch>
        </p:blipFill>
        <p:spPr>
          <a:xfrm>
            <a:off x="4637444" y="1575100"/>
            <a:ext cx="4391449" cy="2634869"/>
          </a:xfrm>
          <a:prstGeom prst="rect">
            <a:avLst/>
          </a:prstGeom>
        </p:spPr>
      </p:pic>
    </p:spTree>
    <p:extLst>
      <p:ext uri="{BB962C8B-B14F-4D97-AF65-F5344CB8AC3E}">
        <p14:creationId xmlns:p14="http://schemas.microsoft.com/office/powerpoint/2010/main" val="11702272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64FA8DEF-F3D3-AFD7-FB47-B5A5BECAF308}"/>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774AA495-6232-0FAF-3FBD-384C6A61B4E8}"/>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9B88164F-074A-15C0-7B50-2D4D92688AF4}"/>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43577DD0-73A2-B5F5-5483-B8939CC6C424}"/>
              </a:ext>
            </a:extLst>
          </p:cNvPr>
          <p:cNvSpPr txBox="1">
            <a:spLocks noGrp="1"/>
          </p:cNvSpPr>
          <p:nvPr>
            <p:ph type="body" idx="1"/>
          </p:nvPr>
        </p:nvSpPr>
        <p:spPr>
          <a:xfrm>
            <a:off x="822960" y="1949450"/>
            <a:ext cx="4252200" cy="245225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Spezifiziert das Routing-Verhalten von HTTP-Anfragen.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Beschreibt, wie Anfragen an Services geleitet werden sollen.</a:t>
            </a:r>
            <a:endParaRPr sz="1300" dirty="0"/>
          </a:p>
        </p:txBody>
      </p:sp>
      <p:sp>
        <p:nvSpPr>
          <p:cNvPr id="312" name="Google Shape;312;p41">
            <a:extLst>
              <a:ext uri="{FF2B5EF4-FFF2-40B4-BE49-F238E27FC236}">
                <a16:creationId xmlns:a16="http://schemas.microsoft.com/office/drawing/2014/main" id="{6A7F4752-22D1-C9DA-FE69-2E9F31C0DE2A}"/>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79</a:t>
            </a:fld>
            <a:endParaRPr/>
          </a:p>
        </p:txBody>
      </p:sp>
      <p:sp>
        <p:nvSpPr>
          <p:cNvPr id="313" name="Google Shape;313;p41">
            <a:extLst>
              <a:ext uri="{FF2B5EF4-FFF2-40B4-BE49-F238E27FC236}">
                <a16:creationId xmlns:a16="http://schemas.microsoft.com/office/drawing/2014/main" id="{9EA0883D-F2CD-C5EE-E187-06DF76C9B343}"/>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ABF7F8AB-E8BF-4F54-306D-A83C203ABB2D}"/>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71C4E597-B085-F562-037C-7FE9511CF09C}"/>
              </a:ext>
            </a:extLst>
          </p:cNvPr>
          <p:cNvSpPr txBox="1"/>
          <p:nvPr/>
        </p:nvSpPr>
        <p:spPr>
          <a:xfrm>
            <a:off x="822958" y="1421212"/>
            <a:ext cx="4028442" cy="307777"/>
          </a:xfrm>
          <a:prstGeom prst="rect">
            <a:avLst/>
          </a:prstGeom>
          <a:noFill/>
        </p:spPr>
        <p:txBody>
          <a:bodyPr wrap="square" rtlCol="0">
            <a:spAutoFit/>
          </a:bodyPr>
          <a:lstStyle/>
          <a:p>
            <a:r>
              <a:rPr lang="de-DE" u="sng" dirty="0"/>
              <a:t>V: Networking: Gateway-API: </a:t>
            </a:r>
            <a:r>
              <a:rPr lang="de-DE" u="sng" dirty="0" err="1"/>
              <a:t>HTTPRoute</a:t>
            </a:r>
            <a:endParaRPr lang="de-DE" u="sng" dirty="0"/>
          </a:p>
        </p:txBody>
      </p:sp>
      <p:pic>
        <p:nvPicPr>
          <p:cNvPr id="3" name="Picture 2">
            <a:extLst>
              <a:ext uri="{FF2B5EF4-FFF2-40B4-BE49-F238E27FC236}">
                <a16:creationId xmlns:a16="http://schemas.microsoft.com/office/drawing/2014/main" id="{CD5E048F-47F2-5506-BCEA-A49A6290FD3B}"/>
              </a:ext>
            </a:extLst>
          </p:cNvPr>
          <p:cNvPicPr>
            <a:picLocks noChangeAspect="1"/>
          </p:cNvPicPr>
          <p:nvPr/>
        </p:nvPicPr>
        <p:blipFill>
          <a:blip r:embed="rId4"/>
          <a:stretch>
            <a:fillRect/>
          </a:stretch>
        </p:blipFill>
        <p:spPr>
          <a:xfrm>
            <a:off x="7971189" y="0"/>
            <a:ext cx="1172811" cy="1141887"/>
          </a:xfrm>
          <a:prstGeom prst="rect">
            <a:avLst/>
          </a:prstGeom>
        </p:spPr>
      </p:pic>
      <p:pic>
        <p:nvPicPr>
          <p:cNvPr id="4" name="Picture 3" descr="A screen shot of a computer&#10;&#10;Description automatically generated">
            <a:extLst>
              <a:ext uri="{FF2B5EF4-FFF2-40B4-BE49-F238E27FC236}">
                <a16:creationId xmlns:a16="http://schemas.microsoft.com/office/drawing/2014/main" id="{3E563D06-C12C-CC97-816D-FB36A388E657}"/>
              </a:ext>
            </a:extLst>
          </p:cNvPr>
          <p:cNvPicPr>
            <a:picLocks noChangeAspect="1"/>
          </p:cNvPicPr>
          <p:nvPr/>
        </p:nvPicPr>
        <p:blipFill>
          <a:blip r:embed="rId5"/>
          <a:stretch>
            <a:fillRect/>
          </a:stretch>
        </p:blipFill>
        <p:spPr>
          <a:xfrm>
            <a:off x="5102206" y="1014602"/>
            <a:ext cx="3727691" cy="4055400"/>
          </a:xfrm>
          <a:prstGeom prst="rect">
            <a:avLst/>
          </a:prstGeom>
        </p:spPr>
      </p:pic>
      <p:pic>
        <p:nvPicPr>
          <p:cNvPr id="5" name="Picture 4" descr="A diagram of a network&#10;&#10;Description automatically generated">
            <a:extLst>
              <a:ext uri="{FF2B5EF4-FFF2-40B4-BE49-F238E27FC236}">
                <a16:creationId xmlns:a16="http://schemas.microsoft.com/office/drawing/2014/main" id="{6E3F6ED7-3251-8C05-16EF-AC061ADB780D}"/>
              </a:ext>
            </a:extLst>
          </p:cNvPr>
          <p:cNvPicPr>
            <a:picLocks noChangeAspect="1"/>
          </p:cNvPicPr>
          <p:nvPr/>
        </p:nvPicPr>
        <p:blipFill>
          <a:blip r:embed="rId6"/>
          <a:stretch>
            <a:fillRect/>
          </a:stretch>
        </p:blipFill>
        <p:spPr>
          <a:xfrm>
            <a:off x="511443" y="3175575"/>
            <a:ext cx="4699000" cy="762000"/>
          </a:xfrm>
          <a:prstGeom prst="rect">
            <a:avLst/>
          </a:prstGeom>
        </p:spPr>
      </p:pic>
    </p:spTree>
    <p:extLst>
      <p:ext uri="{BB962C8B-B14F-4D97-AF65-F5344CB8AC3E}">
        <p14:creationId xmlns:p14="http://schemas.microsoft.com/office/powerpoint/2010/main" val="1597558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2E465DE-E352-3805-473F-CD7A7D24FBC0}"/>
              </a:ext>
            </a:extLst>
          </p:cNvPr>
          <p:cNvSpPr>
            <a:spLocks noGrp="1"/>
          </p:cNvSpPr>
          <p:nvPr>
            <p:ph type="title"/>
          </p:nvPr>
        </p:nvSpPr>
        <p:spPr/>
        <p:txBody>
          <a:bodyPr/>
          <a:lstStyle/>
          <a:p>
            <a:r>
              <a:rPr lang="de-DE" dirty="0" err="1"/>
              <a:t>Dockerfile</a:t>
            </a:r>
            <a:r>
              <a:rPr lang="de-DE" dirty="0"/>
              <a:t> Befehle</a:t>
            </a:r>
          </a:p>
        </p:txBody>
      </p:sp>
      <p:sp>
        <p:nvSpPr>
          <p:cNvPr id="3" name="Textplatzhalter 2">
            <a:extLst>
              <a:ext uri="{FF2B5EF4-FFF2-40B4-BE49-F238E27FC236}">
                <a16:creationId xmlns:a16="http://schemas.microsoft.com/office/drawing/2014/main" id="{9998FD02-F3B5-FD78-A71D-D9CCDADBAF66}"/>
              </a:ext>
            </a:extLst>
          </p:cNvPr>
          <p:cNvSpPr>
            <a:spLocks noGrp="1"/>
          </p:cNvSpPr>
          <p:nvPr>
            <p:ph type="body" idx="1"/>
          </p:nvPr>
        </p:nvSpPr>
        <p:spPr>
          <a:xfrm>
            <a:off x="822960" y="1384300"/>
            <a:ext cx="3749040" cy="3017400"/>
          </a:xfrm>
        </p:spPr>
        <p:txBody>
          <a:bodyPr>
            <a:normAutofit fontScale="62500" lnSpcReduction="20000"/>
          </a:bodyPr>
          <a:lstStyle/>
          <a:p>
            <a:pPr marL="139700" indent="0">
              <a:buNone/>
            </a:pPr>
            <a:r>
              <a:rPr lang="de-DE" b="1" u="sng" dirty="0"/>
              <a:t>FROM</a:t>
            </a:r>
          </a:p>
          <a:p>
            <a:pPr marL="139700" indent="0">
              <a:buNone/>
            </a:pPr>
            <a:r>
              <a:rPr lang="de-DE" dirty="0"/>
              <a:t>Erklärung: Die FROM-Anweisung legt das Basis-Image fest, auf dem das neue Image aufgebaut wird.</a:t>
            </a:r>
          </a:p>
          <a:p>
            <a:pPr marL="139700" indent="0">
              <a:buNone/>
            </a:pPr>
            <a:r>
              <a:rPr lang="de-DE" dirty="0"/>
              <a:t>Beispiel:  	FROM ubuntu:20.04</a:t>
            </a:r>
          </a:p>
          <a:p>
            <a:pPr marL="139700" indent="0">
              <a:buNone/>
            </a:pPr>
            <a:r>
              <a:rPr lang="de-DE" b="1" u="sng" dirty="0"/>
              <a:t>RUN</a:t>
            </a:r>
          </a:p>
          <a:p>
            <a:pPr marL="139700" indent="0">
              <a:buNone/>
            </a:pPr>
            <a:r>
              <a:rPr lang="de-DE" dirty="0"/>
              <a:t>Erklärung: Die RUN-Anweisung führt Befehle im Image aus und erstellt eine neue Schicht.</a:t>
            </a:r>
          </a:p>
          <a:p>
            <a:pPr marL="139700" indent="0">
              <a:buNone/>
            </a:pPr>
            <a:r>
              <a:rPr lang="de-DE" dirty="0"/>
              <a:t>Beispiel: 	RUN </a:t>
            </a:r>
            <a:r>
              <a:rPr lang="de-DE" dirty="0" err="1"/>
              <a:t>apt-get</a:t>
            </a:r>
            <a:r>
              <a:rPr lang="de-DE" dirty="0"/>
              <a:t> update &amp;&amp; </a:t>
            </a:r>
            <a:r>
              <a:rPr lang="de-DE" dirty="0" err="1"/>
              <a:t>apt-get</a:t>
            </a:r>
            <a:r>
              <a:rPr lang="de-DE" dirty="0"/>
              <a:t> </a:t>
            </a:r>
            <a:r>
              <a:rPr lang="de-DE" dirty="0" err="1"/>
              <a:t>install</a:t>
            </a:r>
            <a:r>
              <a:rPr lang="de-DE" dirty="0"/>
              <a:t> -y </a:t>
            </a:r>
            <a:r>
              <a:rPr lang="de-DE" dirty="0" err="1"/>
              <a:t>nginx</a:t>
            </a:r>
            <a:endParaRPr lang="de-DE" dirty="0"/>
          </a:p>
          <a:p>
            <a:pPr marL="139700" indent="0">
              <a:buNone/>
            </a:pPr>
            <a:r>
              <a:rPr lang="de-DE" b="1" u="sng" dirty="0"/>
              <a:t>COPY</a:t>
            </a:r>
          </a:p>
          <a:p>
            <a:pPr marL="139700" indent="0">
              <a:buNone/>
            </a:pPr>
            <a:r>
              <a:rPr lang="de-DE" dirty="0"/>
              <a:t>Erklärung: Die COPY-Anweisung kopiert Dateien und Verzeichnisse vom Host in das Image</a:t>
            </a:r>
          </a:p>
          <a:p>
            <a:pPr marL="139700" indent="0">
              <a:buNone/>
            </a:pPr>
            <a:r>
              <a:rPr lang="de-DE" dirty="0"/>
              <a:t>Beispiel: 	COPY . /</a:t>
            </a:r>
            <a:r>
              <a:rPr lang="de-DE" dirty="0" err="1"/>
              <a:t>app</a:t>
            </a:r>
            <a:endParaRPr lang="de-DE" dirty="0"/>
          </a:p>
          <a:p>
            <a:pPr marL="139700" indent="0">
              <a:buNone/>
            </a:pPr>
            <a:r>
              <a:rPr lang="de-DE" b="1" u="sng" dirty="0"/>
              <a:t>ADD</a:t>
            </a:r>
          </a:p>
          <a:p>
            <a:pPr marL="139700" indent="0">
              <a:buNone/>
            </a:pPr>
            <a:r>
              <a:rPr lang="de-DE" dirty="0"/>
              <a:t>Erklärung: Die ADD-Anweisung ähnelt COPY, bietet jedoch zusätzliche Funktionen.</a:t>
            </a:r>
          </a:p>
          <a:p>
            <a:pPr marL="139700" indent="0">
              <a:buNone/>
            </a:pPr>
            <a:r>
              <a:rPr lang="de-DE" dirty="0"/>
              <a:t>Beispiel: 	ADD my_archive.tar.gz /</a:t>
            </a:r>
            <a:r>
              <a:rPr lang="de-DE" dirty="0" err="1"/>
              <a:t>app</a:t>
            </a:r>
            <a:endParaRPr lang="de-DE" dirty="0"/>
          </a:p>
        </p:txBody>
      </p:sp>
      <p:sp>
        <p:nvSpPr>
          <p:cNvPr id="6" name="Textplatzhalter 2">
            <a:extLst>
              <a:ext uri="{FF2B5EF4-FFF2-40B4-BE49-F238E27FC236}">
                <a16:creationId xmlns:a16="http://schemas.microsoft.com/office/drawing/2014/main" id="{530A1790-ADA6-17A7-A17D-72B9B371EF20}"/>
              </a:ext>
            </a:extLst>
          </p:cNvPr>
          <p:cNvSpPr txBox="1">
            <a:spLocks/>
          </p:cNvSpPr>
          <p:nvPr/>
        </p:nvSpPr>
        <p:spPr>
          <a:xfrm>
            <a:off x="4617720" y="1384300"/>
            <a:ext cx="3749040" cy="3017400"/>
          </a:xfrm>
          <a:prstGeom prst="rect">
            <a:avLst/>
          </a:prstGeom>
          <a:noFill/>
          <a:ln>
            <a:noFill/>
          </a:ln>
        </p:spPr>
        <p:txBody>
          <a:bodyPr spcFirstLastPara="1" wrap="square" lIns="0" tIns="34275" rIns="0" bIns="34275" anchor="t" anchorCtr="0">
            <a:normAutofit fontScale="62500" lnSpcReduction="20000"/>
          </a:bodyPr>
          <a:lstStyle>
            <a:defPPr marR="0" lvl="0" algn="l" rtl="0">
              <a:lnSpc>
                <a:spcPct val="100000"/>
              </a:lnSpc>
              <a:spcBef>
                <a:spcPts val="0"/>
              </a:spcBef>
              <a:spcAft>
                <a:spcPts val="0"/>
              </a:spcAft>
            </a:defPPr>
            <a:lvl1pPr marL="457200" marR="0" lvl="0" indent="-317500" algn="l" rtl="0">
              <a:lnSpc>
                <a:spcPct val="90000"/>
              </a:lnSpc>
              <a:spcBef>
                <a:spcPts val="900"/>
              </a:spcBef>
              <a:spcAft>
                <a:spcPts val="0"/>
              </a:spcAft>
              <a:buClr>
                <a:schemeClr val="accent1"/>
              </a:buClr>
              <a:buSzPts val="14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Calibri"/>
                <a:ea typeface="Calibri"/>
                <a:cs typeface="Calibri"/>
                <a:sym typeface="Calibri"/>
              </a:defRPr>
            </a:lvl9pPr>
          </a:lstStyle>
          <a:p>
            <a:pPr marL="139700" indent="0">
              <a:buNone/>
            </a:pPr>
            <a:r>
              <a:rPr lang="de-DE" b="1" u="sng" dirty="0"/>
              <a:t>CMD</a:t>
            </a:r>
          </a:p>
          <a:p>
            <a:pPr marL="139700" indent="0">
              <a:buNone/>
            </a:pPr>
            <a:r>
              <a:rPr lang="de-DE" dirty="0"/>
              <a:t>Erklärung: Die CMD-Anweisung legt den Standardbefehl fest, der ausgeführt wird, wenn ein Container aus dem Image gestartet wird.</a:t>
            </a:r>
          </a:p>
          <a:p>
            <a:pPr marL="139700" indent="0">
              <a:buNone/>
            </a:pPr>
            <a:r>
              <a:rPr lang="de-DE" dirty="0"/>
              <a:t>Beispiel: 	CMD ["</a:t>
            </a:r>
            <a:r>
              <a:rPr lang="de-DE" dirty="0" err="1"/>
              <a:t>nginx</a:t>
            </a:r>
            <a:r>
              <a:rPr lang="de-DE" dirty="0"/>
              <a:t>", "-g", "</a:t>
            </a:r>
            <a:r>
              <a:rPr lang="de-DE" dirty="0" err="1"/>
              <a:t>daemon</a:t>
            </a:r>
            <a:r>
              <a:rPr lang="de-DE" dirty="0"/>
              <a:t> off;"]</a:t>
            </a:r>
          </a:p>
          <a:p>
            <a:pPr marL="139700" indent="0">
              <a:buFont typeface="Calibri"/>
              <a:buNone/>
            </a:pPr>
            <a:r>
              <a:rPr lang="de-DE" b="1" u="sng" dirty="0"/>
              <a:t>EXPOSE</a:t>
            </a:r>
          </a:p>
          <a:p>
            <a:pPr marL="139700" indent="0">
              <a:buFont typeface="Calibri"/>
              <a:buNone/>
            </a:pPr>
            <a:r>
              <a:rPr lang="de-DE" dirty="0"/>
              <a:t>Erklärung: Die EXPOSE-Anweisung gibt an, welche Ports der Container zur Laufzeit freigibt.</a:t>
            </a:r>
          </a:p>
          <a:p>
            <a:pPr marL="139700" indent="0">
              <a:buFont typeface="Calibri"/>
              <a:buNone/>
            </a:pPr>
            <a:r>
              <a:rPr lang="de-DE" dirty="0"/>
              <a:t>Beispiel: 	EXPOSE 80</a:t>
            </a:r>
          </a:p>
          <a:p>
            <a:pPr marL="139700" indent="0">
              <a:buFont typeface="Calibri"/>
              <a:buNone/>
            </a:pPr>
            <a:r>
              <a:rPr lang="de-DE" b="1" u="sng" dirty="0"/>
              <a:t>WORKDIR</a:t>
            </a:r>
          </a:p>
          <a:p>
            <a:pPr marL="139700" indent="0">
              <a:buFont typeface="Calibri"/>
              <a:buNone/>
            </a:pPr>
            <a:r>
              <a:rPr lang="de-DE" dirty="0"/>
              <a:t>Erklärung: Die WORKDIR-Anweisung setzt das Arbeitsverzeichnis für nachfolgende Anweisungen.</a:t>
            </a:r>
          </a:p>
          <a:p>
            <a:pPr marL="139700" indent="0">
              <a:buFont typeface="Calibri"/>
              <a:buNone/>
            </a:pPr>
            <a:r>
              <a:rPr lang="de-DE" dirty="0"/>
              <a:t>Beispiel: WORKDIR /</a:t>
            </a:r>
            <a:r>
              <a:rPr lang="de-DE" dirty="0" err="1"/>
              <a:t>app</a:t>
            </a:r>
            <a:endParaRPr lang="de-DE" dirty="0"/>
          </a:p>
          <a:p>
            <a:pPr marL="139700" indent="0">
              <a:buNone/>
            </a:pPr>
            <a:endParaRPr lang="de-DE" b="1" dirty="0"/>
          </a:p>
          <a:p>
            <a:pPr marL="139700" indent="0">
              <a:buNone/>
            </a:pPr>
            <a:r>
              <a:rPr lang="de-DE" b="1" dirty="0"/>
              <a:t>Weitere: </a:t>
            </a:r>
          </a:p>
          <a:p>
            <a:pPr>
              <a:buFont typeface="Arial" panose="020B0604020202020204" pitchFamily="34" charset="0"/>
              <a:buChar char="•"/>
            </a:pPr>
            <a:r>
              <a:rPr lang="de-DE" b="1" dirty="0"/>
              <a:t>VOLUME / ENV / ENTRYPOINT</a:t>
            </a:r>
          </a:p>
          <a:p>
            <a:pPr marL="139700" indent="0">
              <a:buFont typeface="Calibri"/>
              <a:buNone/>
            </a:pPr>
            <a:endParaRPr lang="de-DE" dirty="0"/>
          </a:p>
          <a:p>
            <a:pPr marL="139700" indent="0">
              <a:buFont typeface="Calibri"/>
              <a:buNone/>
            </a:pPr>
            <a:endParaRPr lang="de-DE" dirty="0"/>
          </a:p>
        </p:txBody>
      </p:sp>
    </p:spTree>
    <p:extLst>
      <p:ext uri="{BB962C8B-B14F-4D97-AF65-F5344CB8AC3E}">
        <p14:creationId xmlns:p14="http://schemas.microsoft.com/office/powerpoint/2010/main" val="547267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fade">
                                      <p:cBhvr>
                                        <p:cTn id="15" dur="500"/>
                                        <p:tgtEl>
                                          <p:spTgt spid="3">
                                            <p:txEl>
                                              <p:pRg st="6" end="6"/>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fade">
                                      <p:cBhvr>
                                        <p:cTn id="18" dur="500"/>
                                        <p:tgtEl>
                                          <p:spTgt spid="3">
                                            <p:txEl>
                                              <p:pRg st="7" end="7"/>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500"/>
                                        <p:tgtEl>
                                          <p:spTgt spid="3">
                                            <p:txEl>
                                              <p:pRg st="8" end="8"/>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3">
                                            <p:txEl>
                                              <p:pRg st="9" end="9"/>
                                            </p:txEl>
                                          </p:spTgt>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3">
                                            <p:txEl>
                                              <p:pRg st="10" end="10"/>
                                            </p:txEl>
                                          </p:spTgt>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6">
                                            <p:txEl>
                                              <p:pRg st="0" end="0"/>
                                            </p:txEl>
                                          </p:spTgt>
                                        </p:tgtEl>
                                        <p:attrNameLst>
                                          <p:attrName>style.visibility</p:attrName>
                                        </p:attrNameLst>
                                      </p:cBhvr>
                                      <p:to>
                                        <p:strVal val="visible"/>
                                      </p:to>
                                    </p:set>
                                    <p:animEffect transition="in" filter="fade">
                                      <p:cBhvr>
                                        <p:cTn id="34" dur="500"/>
                                        <p:tgtEl>
                                          <p:spTgt spid="6">
                                            <p:txEl>
                                              <p:pRg st="0" end="0"/>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6">
                                            <p:txEl>
                                              <p:pRg st="1" end="1"/>
                                            </p:txEl>
                                          </p:spTgt>
                                        </p:tgtEl>
                                        <p:attrNameLst>
                                          <p:attrName>style.visibility</p:attrName>
                                        </p:attrNameLst>
                                      </p:cBhvr>
                                      <p:to>
                                        <p:strVal val="visible"/>
                                      </p:to>
                                    </p:set>
                                    <p:animEffect transition="in" filter="fade">
                                      <p:cBhvr>
                                        <p:cTn id="37" dur="500"/>
                                        <p:tgtEl>
                                          <p:spTgt spid="6">
                                            <p:txEl>
                                              <p:pRg st="1" end="1"/>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6">
                                            <p:txEl>
                                              <p:pRg st="2" end="2"/>
                                            </p:txEl>
                                          </p:spTgt>
                                        </p:tgtEl>
                                        <p:attrNameLst>
                                          <p:attrName>style.visibility</p:attrName>
                                        </p:attrNameLst>
                                      </p:cBhvr>
                                      <p:to>
                                        <p:strVal val="visible"/>
                                      </p:to>
                                    </p:set>
                                    <p:animEffect transition="in" filter="fade">
                                      <p:cBhvr>
                                        <p:cTn id="40" dur="500"/>
                                        <p:tgtEl>
                                          <p:spTgt spid="6">
                                            <p:txEl>
                                              <p:pRg st="2" end="2"/>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6">
                                            <p:txEl>
                                              <p:pRg st="3" end="3"/>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
                                            <p:txEl>
                                              <p:pRg st="4" end="4"/>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6">
                                            <p:txEl>
                                              <p:pRg st="6" end="6"/>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
                                            <p:txEl>
                                              <p:pRg st="7" end="7"/>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
                                            <p:txEl>
                                              <p:pRg st="8" end="8"/>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6">
                                            <p:txEl>
                                              <p:pRg st="10" end="10"/>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E44C2AF3-978B-CBCB-8C77-618CA095DEF4}"/>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FA3FA520-A3E7-CBD6-3208-479387509CE1}"/>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A520B363-C6E0-9CDA-3020-7A4F43EEA23E}"/>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E507EE6F-025C-F904-D4EE-CB79EF4C8958}"/>
              </a:ext>
            </a:extLst>
          </p:cNvPr>
          <p:cNvSpPr txBox="1">
            <a:spLocks noGrp="1"/>
          </p:cNvSpPr>
          <p:nvPr>
            <p:ph type="body" idx="1"/>
          </p:nvPr>
        </p:nvSpPr>
        <p:spPr>
          <a:xfrm>
            <a:off x="822960" y="1949450"/>
            <a:ext cx="7457440" cy="2452250"/>
          </a:xfrm>
          <a:prstGeom prst="rect">
            <a:avLst/>
          </a:prstGeom>
          <a:noFill/>
          <a:ln>
            <a:noFill/>
          </a:ln>
        </p:spPr>
        <p:txBody>
          <a:bodyPr spcFirstLastPara="1" wrap="square" lIns="0" tIns="34275" rIns="0" bIns="34275" anchor="t" anchorCtr="0">
            <a:normAutofit/>
          </a:bodyPr>
          <a:lstStyle/>
          <a:p>
            <a:pPr marL="584200" lvl="0" indent="-342900" algn="l" rtl="0">
              <a:spcBef>
                <a:spcPts val="600"/>
              </a:spcBef>
              <a:spcAft>
                <a:spcPts val="0"/>
              </a:spcAft>
              <a:buClr>
                <a:schemeClr val="dk1"/>
              </a:buClr>
              <a:buSzPts val="1100"/>
              <a:buFont typeface="+mj-lt"/>
              <a:buAutoNum type="arabicPeriod"/>
            </a:pPr>
            <a:r>
              <a:rPr lang="de-DE" sz="1300" dirty="0"/>
              <a:t>Client schickt eine Request an den Cluster</a:t>
            </a:r>
          </a:p>
          <a:p>
            <a:pPr marL="584200" lvl="0" indent="-342900" algn="l" rtl="0">
              <a:spcBef>
                <a:spcPts val="600"/>
              </a:spcBef>
              <a:spcAft>
                <a:spcPts val="0"/>
              </a:spcAft>
              <a:buClr>
                <a:schemeClr val="dk1"/>
              </a:buClr>
              <a:buSzPts val="1100"/>
              <a:buFont typeface="+mj-lt"/>
              <a:buAutoNum type="arabicPeriod"/>
            </a:pPr>
            <a:r>
              <a:rPr lang="de-DE" sz="1300" dirty="0"/>
              <a:t>Kubernetes wählt richtiges Gateway auf Basis von Gateway-Class aus</a:t>
            </a:r>
          </a:p>
          <a:p>
            <a:pPr marL="584200" lvl="0" indent="-342900" algn="l" rtl="0">
              <a:spcBef>
                <a:spcPts val="600"/>
              </a:spcBef>
              <a:spcAft>
                <a:spcPts val="0"/>
              </a:spcAft>
              <a:buClr>
                <a:schemeClr val="dk1"/>
              </a:buClr>
              <a:buSzPts val="1100"/>
              <a:buFont typeface="+mj-lt"/>
              <a:buAutoNum type="arabicPeriod"/>
            </a:pPr>
            <a:r>
              <a:rPr lang="de-DE" sz="1300" dirty="0"/>
              <a:t>Gateway agiert als Reverse-Proxy und leitet Request basierend auf konfigurierter </a:t>
            </a:r>
            <a:r>
              <a:rPr lang="de-DE" sz="1300" dirty="0" err="1"/>
              <a:t>HTTPRoute</a:t>
            </a:r>
            <a:r>
              <a:rPr lang="de-DE" sz="1300" dirty="0"/>
              <a:t> weiter</a:t>
            </a:r>
          </a:p>
          <a:p>
            <a:pPr marL="584200" lvl="0" indent="-342900" algn="l" rtl="0">
              <a:spcBef>
                <a:spcPts val="600"/>
              </a:spcBef>
              <a:spcAft>
                <a:spcPts val="0"/>
              </a:spcAft>
              <a:buClr>
                <a:schemeClr val="dk1"/>
              </a:buClr>
              <a:buSzPts val="1100"/>
              <a:buFont typeface="+mj-lt"/>
              <a:buAutoNum type="arabicPeriod"/>
            </a:pPr>
            <a:r>
              <a:rPr lang="de-DE" sz="1300" dirty="0"/>
              <a:t>Request erreicht Service</a:t>
            </a:r>
            <a:endParaRPr sz="1300" dirty="0"/>
          </a:p>
        </p:txBody>
      </p:sp>
      <p:sp>
        <p:nvSpPr>
          <p:cNvPr id="312" name="Google Shape;312;p41">
            <a:extLst>
              <a:ext uri="{FF2B5EF4-FFF2-40B4-BE49-F238E27FC236}">
                <a16:creationId xmlns:a16="http://schemas.microsoft.com/office/drawing/2014/main" id="{E8245A27-2FD7-4E84-D75C-5357CF2D1B3D}"/>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80</a:t>
            </a:fld>
            <a:endParaRPr/>
          </a:p>
        </p:txBody>
      </p:sp>
      <p:sp>
        <p:nvSpPr>
          <p:cNvPr id="313" name="Google Shape;313;p41">
            <a:extLst>
              <a:ext uri="{FF2B5EF4-FFF2-40B4-BE49-F238E27FC236}">
                <a16:creationId xmlns:a16="http://schemas.microsoft.com/office/drawing/2014/main" id="{C41CF41E-B4CB-55BA-3B83-F68E82E8C9DC}"/>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64223318-5D6A-C1D4-E8FA-5DC2999A10EA}"/>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9CF251C7-86C3-290A-86AA-FF3470D118E9}"/>
              </a:ext>
            </a:extLst>
          </p:cNvPr>
          <p:cNvSpPr txBox="1"/>
          <p:nvPr/>
        </p:nvSpPr>
        <p:spPr>
          <a:xfrm>
            <a:off x="822958" y="1421212"/>
            <a:ext cx="4028442" cy="307777"/>
          </a:xfrm>
          <a:prstGeom prst="rect">
            <a:avLst/>
          </a:prstGeom>
          <a:noFill/>
        </p:spPr>
        <p:txBody>
          <a:bodyPr wrap="square" rtlCol="0">
            <a:spAutoFit/>
          </a:bodyPr>
          <a:lstStyle/>
          <a:p>
            <a:r>
              <a:rPr lang="de-DE" u="sng" dirty="0"/>
              <a:t>V: Networking: Gateway-API: Request-Flow</a:t>
            </a:r>
          </a:p>
        </p:txBody>
      </p:sp>
      <p:pic>
        <p:nvPicPr>
          <p:cNvPr id="3" name="Picture 2">
            <a:extLst>
              <a:ext uri="{FF2B5EF4-FFF2-40B4-BE49-F238E27FC236}">
                <a16:creationId xmlns:a16="http://schemas.microsoft.com/office/drawing/2014/main" id="{E1B866EA-2E1F-0799-60A4-80D1DBA0DD64}"/>
              </a:ext>
            </a:extLst>
          </p:cNvPr>
          <p:cNvPicPr>
            <a:picLocks noChangeAspect="1"/>
          </p:cNvPicPr>
          <p:nvPr/>
        </p:nvPicPr>
        <p:blipFill>
          <a:blip r:embed="rId4"/>
          <a:stretch>
            <a:fillRect/>
          </a:stretch>
        </p:blipFill>
        <p:spPr>
          <a:xfrm>
            <a:off x="7971189" y="0"/>
            <a:ext cx="1172811" cy="1141887"/>
          </a:xfrm>
          <a:prstGeom prst="rect">
            <a:avLst/>
          </a:prstGeom>
        </p:spPr>
      </p:pic>
      <p:pic>
        <p:nvPicPr>
          <p:cNvPr id="5" name="Picture 4" descr="A diagram of a network&#10;&#10;Description automatically generated">
            <a:extLst>
              <a:ext uri="{FF2B5EF4-FFF2-40B4-BE49-F238E27FC236}">
                <a16:creationId xmlns:a16="http://schemas.microsoft.com/office/drawing/2014/main" id="{F4D5C572-516B-6D13-1D7A-E18FCA115268}"/>
              </a:ext>
            </a:extLst>
          </p:cNvPr>
          <p:cNvPicPr>
            <a:picLocks noChangeAspect="1"/>
          </p:cNvPicPr>
          <p:nvPr/>
        </p:nvPicPr>
        <p:blipFill>
          <a:blip r:embed="rId5"/>
          <a:stretch>
            <a:fillRect/>
          </a:stretch>
        </p:blipFill>
        <p:spPr>
          <a:xfrm>
            <a:off x="1196705" y="3313600"/>
            <a:ext cx="6709950" cy="1088100"/>
          </a:xfrm>
          <a:prstGeom prst="rect">
            <a:avLst/>
          </a:prstGeom>
        </p:spPr>
      </p:pic>
    </p:spTree>
    <p:extLst>
      <p:ext uri="{BB962C8B-B14F-4D97-AF65-F5344CB8AC3E}">
        <p14:creationId xmlns:p14="http://schemas.microsoft.com/office/powerpoint/2010/main" val="299751847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08C80663-E972-FCC0-9CDF-7E444394359A}"/>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E99390BB-7390-25D9-8B20-F7E951045B14}"/>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53C91C2F-0439-B5FF-F377-48BB39D6EE35}"/>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A7910B7C-2B15-1FC7-1C18-E24D790C8EED}"/>
              </a:ext>
            </a:extLst>
          </p:cNvPr>
          <p:cNvSpPr txBox="1">
            <a:spLocks noGrp="1"/>
          </p:cNvSpPr>
          <p:nvPr>
            <p:ph type="body" idx="1"/>
          </p:nvPr>
        </p:nvSpPr>
        <p:spPr>
          <a:xfrm>
            <a:off x="822960" y="1949450"/>
            <a:ext cx="4028440" cy="245225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Teil der Control-Plane.</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Optionaler Service.</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Ermöglicht es, Traffic zwischen Pods oder externen Clients und Pods einzuschränken.</a:t>
            </a:r>
            <a:endParaRPr sz="1400" dirty="0"/>
          </a:p>
        </p:txBody>
      </p:sp>
      <p:sp>
        <p:nvSpPr>
          <p:cNvPr id="312" name="Google Shape;312;p41">
            <a:extLst>
              <a:ext uri="{FF2B5EF4-FFF2-40B4-BE49-F238E27FC236}">
                <a16:creationId xmlns:a16="http://schemas.microsoft.com/office/drawing/2014/main" id="{CD5AA50D-BE75-2D04-8653-A872EFBCE5B5}"/>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81</a:t>
            </a:fld>
            <a:endParaRPr/>
          </a:p>
        </p:txBody>
      </p:sp>
      <p:sp>
        <p:nvSpPr>
          <p:cNvPr id="313" name="Google Shape;313;p41">
            <a:extLst>
              <a:ext uri="{FF2B5EF4-FFF2-40B4-BE49-F238E27FC236}">
                <a16:creationId xmlns:a16="http://schemas.microsoft.com/office/drawing/2014/main" id="{4030CB22-021C-43B2-2990-5C8AC01377FB}"/>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9156456C-8123-29D6-7B0D-62513CC085B4}"/>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2" name="TextBox 1">
            <a:extLst>
              <a:ext uri="{FF2B5EF4-FFF2-40B4-BE49-F238E27FC236}">
                <a16:creationId xmlns:a16="http://schemas.microsoft.com/office/drawing/2014/main" id="{10D31CA2-8BEA-769A-B300-22FDD5327CAE}"/>
              </a:ext>
            </a:extLst>
          </p:cNvPr>
          <p:cNvSpPr txBox="1"/>
          <p:nvPr/>
        </p:nvSpPr>
        <p:spPr>
          <a:xfrm>
            <a:off x="822958" y="1421212"/>
            <a:ext cx="4028442" cy="307777"/>
          </a:xfrm>
          <a:prstGeom prst="rect">
            <a:avLst/>
          </a:prstGeom>
          <a:noFill/>
        </p:spPr>
        <p:txBody>
          <a:bodyPr wrap="square" rtlCol="0">
            <a:spAutoFit/>
          </a:bodyPr>
          <a:lstStyle/>
          <a:p>
            <a:r>
              <a:rPr lang="de-DE" u="sng" dirty="0"/>
              <a:t>V: Networking: Network-Policy</a:t>
            </a:r>
          </a:p>
        </p:txBody>
      </p:sp>
      <p:pic>
        <p:nvPicPr>
          <p:cNvPr id="5" name="Picture 4">
            <a:extLst>
              <a:ext uri="{FF2B5EF4-FFF2-40B4-BE49-F238E27FC236}">
                <a16:creationId xmlns:a16="http://schemas.microsoft.com/office/drawing/2014/main" id="{BE71E6B1-D51D-E2C7-E3B0-BDE41720A5DC}"/>
              </a:ext>
            </a:extLst>
          </p:cNvPr>
          <p:cNvPicPr>
            <a:picLocks noChangeAspect="1"/>
          </p:cNvPicPr>
          <p:nvPr/>
        </p:nvPicPr>
        <p:blipFill>
          <a:blip r:embed="rId4"/>
          <a:stretch>
            <a:fillRect/>
          </a:stretch>
        </p:blipFill>
        <p:spPr>
          <a:xfrm>
            <a:off x="7971189" y="0"/>
            <a:ext cx="1172811" cy="1141887"/>
          </a:xfrm>
          <a:prstGeom prst="rect">
            <a:avLst/>
          </a:prstGeom>
        </p:spPr>
      </p:pic>
      <p:pic>
        <p:nvPicPr>
          <p:cNvPr id="7" name="Picture 6" descr="A screen shot of a computer program&#10;&#10;Description automatically generated">
            <a:extLst>
              <a:ext uri="{FF2B5EF4-FFF2-40B4-BE49-F238E27FC236}">
                <a16:creationId xmlns:a16="http://schemas.microsoft.com/office/drawing/2014/main" id="{EE529BAF-952A-A6E0-83BA-635F878F0D2D}"/>
              </a:ext>
            </a:extLst>
          </p:cNvPr>
          <p:cNvPicPr>
            <a:picLocks noChangeAspect="1"/>
          </p:cNvPicPr>
          <p:nvPr/>
        </p:nvPicPr>
        <p:blipFill>
          <a:blip r:embed="rId5"/>
          <a:stretch>
            <a:fillRect/>
          </a:stretch>
        </p:blipFill>
        <p:spPr>
          <a:xfrm>
            <a:off x="4987807" y="1141887"/>
            <a:ext cx="3444648" cy="3753963"/>
          </a:xfrm>
          <a:prstGeom prst="rect">
            <a:avLst/>
          </a:prstGeom>
        </p:spPr>
      </p:pic>
    </p:spTree>
    <p:extLst>
      <p:ext uri="{BB962C8B-B14F-4D97-AF65-F5344CB8AC3E}">
        <p14:creationId xmlns:p14="http://schemas.microsoft.com/office/powerpoint/2010/main" val="97516450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B4263D30-84F3-DB50-2A36-E12D967E423A}"/>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AA91FDAD-4AAA-478E-2A48-C5E183480D36}"/>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sz="3200" dirty="0"/>
              <a:t>Kubernetes Komponenten</a:t>
            </a:r>
            <a:endParaRPr sz="3200" dirty="0"/>
          </a:p>
        </p:txBody>
      </p:sp>
      <p:pic>
        <p:nvPicPr>
          <p:cNvPr id="310" name="Google Shape;310;p41">
            <a:extLst>
              <a:ext uri="{FF2B5EF4-FFF2-40B4-BE49-F238E27FC236}">
                <a16:creationId xmlns:a16="http://schemas.microsoft.com/office/drawing/2014/main" id="{0103C284-43DD-9221-8CBA-0A9CACBEAC21}"/>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32E58A14-E693-0B20-3DB5-1997E9DB0827}"/>
              </a:ext>
            </a:extLst>
          </p:cNvPr>
          <p:cNvSpPr txBox="1">
            <a:spLocks noGrp="1"/>
          </p:cNvSpPr>
          <p:nvPr>
            <p:ph type="body" idx="1"/>
          </p:nvPr>
        </p:nvSpPr>
        <p:spPr>
          <a:xfrm>
            <a:off x="822960" y="1981200"/>
            <a:ext cx="7543800" cy="2420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Kubernetes erlaubt verschiedene Formen von Storage.</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Häufig handelt es sich um verschieden Versionen von </a:t>
            </a:r>
            <a:r>
              <a:rPr lang="de-DE" sz="1400" dirty="0" err="1"/>
              <a:t>Volumes</a:t>
            </a:r>
            <a:r>
              <a:rPr lang="de-DE" sz="1400" dirty="0"/>
              <a: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err="1"/>
              <a:t>Volumes</a:t>
            </a:r>
            <a:r>
              <a:rPr lang="de-DE" sz="1400" dirty="0"/>
              <a:t> funktionieren ähnlich wie Docker-</a:t>
            </a:r>
            <a:r>
              <a:rPr lang="de-DE" sz="1400" dirty="0" err="1"/>
              <a:t>Volumes</a:t>
            </a:r>
            <a:r>
              <a:rPr lang="de-DE" sz="1400" dirty="0"/>
              <a: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Mit Kubernetes werden die </a:t>
            </a:r>
            <a:r>
              <a:rPr lang="de-DE" sz="1400" dirty="0" err="1"/>
              <a:t>Volumes</a:t>
            </a:r>
            <a:r>
              <a:rPr lang="de-DE" sz="1400" dirty="0"/>
              <a:t> jedoch von Kubernetes selbst verwaltet.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Ein Pod kann mehrere verschiedene Versionen an </a:t>
            </a:r>
            <a:r>
              <a:rPr lang="de-DE" sz="1400" dirty="0" err="1"/>
              <a:t>Volumes</a:t>
            </a:r>
            <a:r>
              <a:rPr lang="de-DE" sz="1400" dirty="0"/>
              <a:t> gleichzeitig verwenden.</a:t>
            </a:r>
            <a:endParaRPr sz="1400" dirty="0"/>
          </a:p>
        </p:txBody>
      </p:sp>
      <p:sp>
        <p:nvSpPr>
          <p:cNvPr id="312" name="Google Shape;312;p41">
            <a:extLst>
              <a:ext uri="{FF2B5EF4-FFF2-40B4-BE49-F238E27FC236}">
                <a16:creationId xmlns:a16="http://schemas.microsoft.com/office/drawing/2014/main" id="{4E7E89DA-13C5-D785-BE09-067F38BF7EFE}"/>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82</a:t>
            </a:fld>
            <a:endParaRPr/>
          </a:p>
        </p:txBody>
      </p:sp>
      <p:sp>
        <p:nvSpPr>
          <p:cNvPr id="313" name="Google Shape;313;p41">
            <a:extLst>
              <a:ext uri="{FF2B5EF4-FFF2-40B4-BE49-F238E27FC236}">
                <a16:creationId xmlns:a16="http://schemas.microsoft.com/office/drawing/2014/main" id="{3F76F2A5-30D0-12E9-8412-976C490A8E98}"/>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B13AF696-EC5A-1FCD-8674-5CD93E63F6DF}"/>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BB569A5E-8C4B-BF9A-F1F8-21827A606F6A}"/>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58E2735A-4659-AA67-3D74-AF592C1DB17D}"/>
              </a:ext>
            </a:extLst>
          </p:cNvPr>
          <p:cNvSpPr txBox="1"/>
          <p:nvPr/>
        </p:nvSpPr>
        <p:spPr>
          <a:xfrm>
            <a:off x="822958" y="1421212"/>
            <a:ext cx="4028442" cy="307777"/>
          </a:xfrm>
          <a:prstGeom prst="rect">
            <a:avLst/>
          </a:prstGeom>
          <a:noFill/>
        </p:spPr>
        <p:txBody>
          <a:bodyPr wrap="square" rtlCol="0">
            <a:spAutoFit/>
          </a:bodyPr>
          <a:lstStyle/>
          <a:p>
            <a:r>
              <a:rPr lang="de-DE" u="sng" dirty="0"/>
              <a:t>VI: Storage:</a:t>
            </a:r>
          </a:p>
        </p:txBody>
      </p:sp>
    </p:spTree>
    <p:extLst>
      <p:ext uri="{BB962C8B-B14F-4D97-AF65-F5344CB8AC3E}">
        <p14:creationId xmlns:p14="http://schemas.microsoft.com/office/powerpoint/2010/main" val="335684334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48375D2F-2FF5-384A-5EA3-E30D49CDD1FB}"/>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D179B712-3F6D-9363-0368-669040846A98}"/>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9AC557C0-2BDB-0851-A3E6-58115B51F765}"/>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41EC9F7C-A41B-6728-E185-BF16528DDE08}"/>
              </a:ext>
            </a:extLst>
          </p:cNvPr>
          <p:cNvSpPr txBox="1">
            <a:spLocks noGrp="1"/>
          </p:cNvSpPr>
          <p:nvPr>
            <p:ph type="body" idx="1"/>
          </p:nvPr>
        </p:nvSpPr>
        <p:spPr>
          <a:xfrm>
            <a:off x="822960" y="1981200"/>
            <a:ext cx="7543800" cy="2420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Ähnlich wie Docker-</a:t>
            </a:r>
            <a:r>
              <a:rPr lang="de-DE" sz="1400" dirty="0" err="1"/>
              <a:t>Volumes</a:t>
            </a:r>
            <a:r>
              <a:rPr lang="de-DE" sz="1400" dirty="0"/>
              <a: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Diese </a:t>
            </a:r>
            <a:r>
              <a:rPr lang="de-DE" sz="1400" dirty="0" err="1"/>
              <a:t>Volumes</a:t>
            </a:r>
            <a:r>
              <a:rPr lang="de-DE" sz="1400" dirty="0"/>
              <a:t> erlöschen jedoch, sobald der zugewiesene Pod erlischt.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Hierzu zählen unter anderem:</a:t>
            </a:r>
          </a:p>
          <a:p>
            <a:pPr marL="984250" lvl="1" indent="-285750">
              <a:spcBef>
                <a:spcPts val="600"/>
              </a:spcBef>
              <a:buClr>
                <a:schemeClr val="dk1"/>
              </a:buClr>
              <a:buSzPts val="1100"/>
              <a:buFont typeface="Arial" panose="020B0604020202020204" pitchFamily="34" charset="0"/>
              <a:buChar char="•"/>
            </a:pPr>
            <a:r>
              <a:rPr lang="de-DE" sz="1300" i="1" dirty="0" err="1"/>
              <a:t>emptyDir</a:t>
            </a:r>
            <a:r>
              <a:rPr lang="de-DE" sz="1300" i="1" dirty="0"/>
              <a:t> </a:t>
            </a:r>
          </a:p>
          <a:p>
            <a:pPr marL="984250" lvl="1" indent="-285750">
              <a:spcBef>
                <a:spcPts val="600"/>
              </a:spcBef>
              <a:buClr>
                <a:schemeClr val="dk1"/>
              </a:buClr>
              <a:buSzPts val="1100"/>
              <a:buFont typeface="Arial" panose="020B0604020202020204" pitchFamily="34" charset="0"/>
              <a:buChar char="•"/>
            </a:pPr>
            <a:r>
              <a:rPr lang="de-DE" sz="1300" i="1" dirty="0" err="1"/>
              <a:t>configMap</a:t>
            </a:r>
            <a:endParaRPr lang="de-DE" sz="1300" i="1" dirty="0"/>
          </a:p>
          <a:p>
            <a:pPr marL="984250" lvl="1" indent="-285750">
              <a:spcBef>
                <a:spcPts val="600"/>
              </a:spcBef>
              <a:buClr>
                <a:schemeClr val="dk1"/>
              </a:buClr>
              <a:buSzPts val="1100"/>
              <a:buFont typeface="Arial" panose="020B0604020202020204" pitchFamily="34" charset="0"/>
              <a:buChar char="•"/>
            </a:pPr>
            <a:r>
              <a:rPr lang="de-DE" sz="1300" i="1" dirty="0" err="1"/>
              <a:t>secret</a:t>
            </a:r>
            <a:endParaRPr lang="de-DE" sz="1300" i="1" dirty="0"/>
          </a:p>
          <a:p>
            <a:pPr marL="984250" lvl="1" indent="-285750">
              <a:spcBef>
                <a:spcPts val="600"/>
              </a:spcBef>
              <a:buClr>
                <a:schemeClr val="dk1"/>
              </a:buClr>
              <a:buSzPts val="1100"/>
              <a:buFont typeface="Arial" panose="020B0604020202020204" pitchFamily="34" charset="0"/>
              <a:buChar char="•"/>
            </a:pPr>
            <a:r>
              <a:rPr lang="de-DE" sz="1300" i="1" dirty="0"/>
              <a:t>...</a:t>
            </a:r>
          </a:p>
          <a:p>
            <a:pPr marL="984250" lvl="1" indent="-285750">
              <a:spcBef>
                <a:spcPts val="600"/>
              </a:spcBef>
              <a:buClr>
                <a:schemeClr val="dk1"/>
              </a:buClr>
              <a:buSzPts val="1100"/>
              <a:buFont typeface="Arial" panose="020B0604020202020204" pitchFamily="34" charset="0"/>
              <a:buChar char="•"/>
            </a:pPr>
            <a:endParaRPr lang="de-DE" sz="1300" i="1" dirty="0"/>
          </a:p>
        </p:txBody>
      </p:sp>
      <p:sp>
        <p:nvSpPr>
          <p:cNvPr id="312" name="Google Shape;312;p41">
            <a:extLst>
              <a:ext uri="{FF2B5EF4-FFF2-40B4-BE49-F238E27FC236}">
                <a16:creationId xmlns:a16="http://schemas.microsoft.com/office/drawing/2014/main" id="{15E65A07-D03F-7C84-7504-C8DBD9F512AD}"/>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83</a:t>
            </a:fld>
            <a:endParaRPr/>
          </a:p>
        </p:txBody>
      </p:sp>
      <p:sp>
        <p:nvSpPr>
          <p:cNvPr id="313" name="Google Shape;313;p41">
            <a:extLst>
              <a:ext uri="{FF2B5EF4-FFF2-40B4-BE49-F238E27FC236}">
                <a16:creationId xmlns:a16="http://schemas.microsoft.com/office/drawing/2014/main" id="{A9E28BD9-939B-C3DD-E650-7DB740B0BCC7}"/>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21BCE19F-60C7-10E9-25A5-22B07ADF1839}"/>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F42D01B8-1A5A-6F22-CD06-9671D6E89A3F}"/>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A039EB53-3241-13E1-03A7-7B649824A40D}"/>
              </a:ext>
            </a:extLst>
          </p:cNvPr>
          <p:cNvSpPr txBox="1"/>
          <p:nvPr/>
        </p:nvSpPr>
        <p:spPr>
          <a:xfrm>
            <a:off x="822958" y="1421212"/>
            <a:ext cx="4028442" cy="307777"/>
          </a:xfrm>
          <a:prstGeom prst="rect">
            <a:avLst/>
          </a:prstGeom>
          <a:noFill/>
        </p:spPr>
        <p:txBody>
          <a:bodyPr wrap="square" rtlCol="0">
            <a:spAutoFit/>
          </a:bodyPr>
          <a:lstStyle/>
          <a:p>
            <a:r>
              <a:rPr lang="de-DE" u="sng" dirty="0"/>
              <a:t>VI: Storage: </a:t>
            </a:r>
            <a:r>
              <a:rPr lang="de-DE" u="sng" dirty="0" err="1"/>
              <a:t>Ephemeral</a:t>
            </a:r>
            <a:r>
              <a:rPr lang="de-DE" u="sng" dirty="0"/>
              <a:t> </a:t>
            </a:r>
            <a:r>
              <a:rPr lang="de-DE" u="sng" dirty="0" err="1"/>
              <a:t>Volumes</a:t>
            </a:r>
            <a:endParaRPr lang="de-DE" u="sng" dirty="0"/>
          </a:p>
        </p:txBody>
      </p:sp>
    </p:spTree>
    <p:extLst>
      <p:ext uri="{BB962C8B-B14F-4D97-AF65-F5344CB8AC3E}">
        <p14:creationId xmlns:p14="http://schemas.microsoft.com/office/powerpoint/2010/main" val="93269549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8A9E6590-5924-DEED-853B-9E7B95E4CD58}"/>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FD85783E-CD82-F12D-4A41-C1214513B133}"/>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BEFDEDA4-858A-2166-02CD-6270BDFCEAA5}"/>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F7FD534E-7178-AC0A-41C6-DCB622458FDE}"/>
              </a:ext>
            </a:extLst>
          </p:cNvPr>
          <p:cNvSpPr txBox="1">
            <a:spLocks noGrp="1"/>
          </p:cNvSpPr>
          <p:nvPr>
            <p:ph type="body" idx="1"/>
          </p:nvPr>
        </p:nvSpPr>
        <p:spPr>
          <a:xfrm>
            <a:off x="822960" y="1981200"/>
            <a:ext cx="4252200" cy="2420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Eine </a:t>
            </a:r>
            <a:r>
              <a:rPr lang="de-DE" sz="1400" dirty="0" err="1"/>
              <a:t>configMap</a:t>
            </a:r>
            <a:r>
              <a:rPr lang="de-DE" sz="1400" dirty="0"/>
              <a:t> erlaubt es, Konfigurationen direkt in Pods einzubringen.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Hier in diesem Beispiel:</a:t>
            </a:r>
          </a:p>
          <a:p>
            <a:pPr marL="984250" lvl="1" indent="-285750">
              <a:spcBef>
                <a:spcPts val="600"/>
              </a:spcBef>
              <a:buClr>
                <a:schemeClr val="dk1"/>
              </a:buClr>
              <a:buSzPts val="1100"/>
              <a:buFont typeface="Arial" panose="020B0604020202020204" pitchFamily="34" charset="0"/>
              <a:buChar char="•"/>
            </a:pPr>
            <a:r>
              <a:rPr lang="de-DE" sz="1300" b="1" i="1" dirty="0"/>
              <a:t>log-</a:t>
            </a:r>
            <a:r>
              <a:rPr lang="de-DE" sz="1300" b="1" i="1" dirty="0" err="1"/>
              <a:t>config</a:t>
            </a:r>
            <a:r>
              <a:rPr lang="de-DE" sz="1300" b="1" i="1" dirty="0"/>
              <a:t> </a:t>
            </a:r>
            <a:r>
              <a:rPr lang="de-DE" sz="1300" dirty="0"/>
              <a:t>wird als Volume </a:t>
            </a:r>
            <a:r>
              <a:rPr lang="de-DE" sz="1300" dirty="0" err="1"/>
              <a:t>gemounted</a:t>
            </a:r>
            <a:r>
              <a:rPr lang="de-DE" sz="1300" dirty="0"/>
              <a:t>.</a:t>
            </a:r>
          </a:p>
          <a:p>
            <a:pPr marL="984250" lvl="1" indent="-285750">
              <a:spcBef>
                <a:spcPts val="600"/>
              </a:spcBef>
              <a:buClr>
                <a:schemeClr val="dk1"/>
              </a:buClr>
              <a:buSzPts val="1100"/>
              <a:buFont typeface="Arial" panose="020B0604020202020204" pitchFamily="34" charset="0"/>
              <a:buChar char="•"/>
            </a:pPr>
            <a:r>
              <a:rPr lang="de-DE" sz="1300" dirty="0"/>
              <a:t>Alle Inhalte aus </a:t>
            </a:r>
            <a:r>
              <a:rPr lang="de-DE" sz="1300" b="1" i="1" dirty="0" err="1"/>
              <a:t>log_level</a:t>
            </a:r>
            <a:r>
              <a:rPr lang="de-DE" sz="1300" b="1" i="1" dirty="0"/>
              <a:t> </a:t>
            </a:r>
            <a:r>
              <a:rPr lang="de-DE" sz="1300" dirty="0"/>
              <a:t>werden dem Pod unter </a:t>
            </a:r>
            <a:r>
              <a:rPr lang="de-DE" sz="1300" b="1" i="1" dirty="0"/>
              <a:t>/</a:t>
            </a:r>
            <a:r>
              <a:rPr lang="de-DE" sz="1300" b="1" i="1" dirty="0" err="1"/>
              <a:t>etc</a:t>
            </a:r>
            <a:r>
              <a:rPr lang="de-DE" sz="1300" b="1" i="1" dirty="0"/>
              <a:t>/</a:t>
            </a:r>
            <a:r>
              <a:rPr lang="de-DE" sz="1300" b="1" i="1" dirty="0" err="1"/>
              <a:t>config</a:t>
            </a:r>
            <a:r>
              <a:rPr lang="de-DE" sz="1300" b="1" i="1" dirty="0"/>
              <a:t>/</a:t>
            </a:r>
            <a:r>
              <a:rPr lang="de-DE" sz="1300" b="1" i="1" dirty="0" err="1"/>
              <a:t>log_level.conf</a:t>
            </a:r>
            <a:r>
              <a:rPr lang="de-DE" sz="1300" b="1" i="1" dirty="0"/>
              <a:t> </a:t>
            </a:r>
            <a:r>
              <a:rPr lang="de-DE" sz="1300" dirty="0"/>
              <a:t>zur Verfügung gestellt.</a:t>
            </a:r>
            <a:endParaRPr sz="1300" dirty="0"/>
          </a:p>
        </p:txBody>
      </p:sp>
      <p:sp>
        <p:nvSpPr>
          <p:cNvPr id="312" name="Google Shape;312;p41">
            <a:extLst>
              <a:ext uri="{FF2B5EF4-FFF2-40B4-BE49-F238E27FC236}">
                <a16:creationId xmlns:a16="http://schemas.microsoft.com/office/drawing/2014/main" id="{586C72A5-DA44-B478-DAFB-700180B6D604}"/>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84</a:t>
            </a:fld>
            <a:endParaRPr/>
          </a:p>
        </p:txBody>
      </p:sp>
      <p:sp>
        <p:nvSpPr>
          <p:cNvPr id="313" name="Google Shape;313;p41">
            <a:extLst>
              <a:ext uri="{FF2B5EF4-FFF2-40B4-BE49-F238E27FC236}">
                <a16:creationId xmlns:a16="http://schemas.microsoft.com/office/drawing/2014/main" id="{4E4126AF-EB37-493B-B49D-700B99E10C6D}"/>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12E9C06B-962B-07B3-2895-B34489FF04F7}"/>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61043B19-A187-938D-FDB6-5661BAD91D51}"/>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233CAE7B-8639-D902-1836-5013CD828B2A}"/>
              </a:ext>
            </a:extLst>
          </p:cNvPr>
          <p:cNvSpPr txBox="1"/>
          <p:nvPr/>
        </p:nvSpPr>
        <p:spPr>
          <a:xfrm>
            <a:off x="822958" y="1421212"/>
            <a:ext cx="4028442" cy="307777"/>
          </a:xfrm>
          <a:prstGeom prst="rect">
            <a:avLst/>
          </a:prstGeom>
          <a:noFill/>
        </p:spPr>
        <p:txBody>
          <a:bodyPr wrap="square" rtlCol="0">
            <a:spAutoFit/>
          </a:bodyPr>
          <a:lstStyle/>
          <a:p>
            <a:r>
              <a:rPr lang="de-DE" u="sng" dirty="0"/>
              <a:t>VI: Storage: </a:t>
            </a:r>
            <a:r>
              <a:rPr lang="de-DE" u="sng" dirty="0" err="1"/>
              <a:t>configMap</a:t>
            </a:r>
            <a:endParaRPr lang="de-DE" u="sng" dirty="0"/>
          </a:p>
        </p:txBody>
      </p:sp>
      <p:pic>
        <p:nvPicPr>
          <p:cNvPr id="5" name="Picture 4" descr="A screen shot of a computer&#10;&#10;Description automatically generated">
            <a:extLst>
              <a:ext uri="{FF2B5EF4-FFF2-40B4-BE49-F238E27FC236}">
                <a16:creationId xmlns:a16="http://schemas.microsoft.com/office/drawing/2014/main" id="{C1672BF2-AD5E-D1F7-8190-F218DB08433E}"/>
              </a:ext>
            </a:extLst>
          </p:cNvPr>
          <p:cNvPicPr>
            <a:picLocks noChangeAspect="1"/>
          </p:cNvPicPr>
          <p:nvPr/>
        </p:nvPicPr>
        <p:blipFill>
          <a:blip r:embed="rId5"/>
          <a:stretch>
            <a:fillRect/>
          </a:stretch>
        </p:blipFill>
        <p:spPr>
          <a:xfrm>
            <a:off x="4864459" y="1643988"/>
            <a:ext cx="4304786" cy="2698750"/>
          </a:xfrm>
          <a:prstGeom prst="rect">
            <a:avLst/>
          </a:prstGeom>
        </p:spPr>
      </p:pic>
    </p:spTree>
    <p:extLst>
      <p:ext uri="{BB962C8B-B14F-4D97-AF65-F5344CB8AC3E}">
        <p14:creationId xmlns:p14="http://schemas.microsoft.com/office/powerpoint/2010/main" val="4420738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FD9F5112-5519-A6AA-555C-2B606CE191C7}"/>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6F17D66F-5FD6-01F6-A2F9-C412CA6CA818}"/>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06ADF2D4-19B4-23C7-095D-5498D4CE46C6}"/>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9049AB1C-B0A9-D057-FB20-818E78723714}"/>
              </a:ext>
            </a:extLst>
          </p:cNvPr>
          <p:cNvSpPr txBox="1">
            <a:spLocks noGrp="1"/>
          </p:cNvSpPr>
          <p:nvPr>
            <p:ph type="body" idx="1"/>
          </p:nvPr>
        </p:nvSpPr>
        <p:spPr>
          <a:xfrm>
            <a:off x="822960" y="1981200"/>
            <a:ext cx="4028440" cy="2420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Ein leeres Directory.</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Quelle ist </a:t>
            </a:r>
            <a:r>
              <a:rPr lang="de-DE" sz="1400" dirty="0" err="1"/>
              <a:t>Local</a:t>
            </a:r>
            <a:r>
              <a:rPr lang="de-DE" sz="1400" dirty="0"/>
              <a:t>-Storage (Disk oder RAM der Node)</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Root-Dir ist </a:t>
            </a:r>
            <a:r>
              <a:rPr lang="de-DE" sz="1400" dirty="0" err="1"/>
              <a:t>base</a:t>
            </a:r>
            <a:r>
              <a:rPr lang="de-DE" sz="1400" dirty="0"/>
              <a:t> </a:t>
            </a:r>
            <a:r>
              <a:rPr lang="de-DE" sz="1400" dirty="0" err="1"/>
              <a:t>directory</a:t>
            </a:r>
            <a:r>
              <a:rPr lang="de-DE" sz="1400" dirty="0"/>
              <a:t> der </a:t>
            </a:r>
            <a:r>
              <a:rPr lang="de-DE" sz="1400" b="1" i="1" dirty="0" err="1"/>
              <a:t>kubelet</a:t>
            </a:r>
            <a:r>
              <a:rPr lang="de-DE" sz="1400" dirty="0"/>
              <a:t>-Instanz der Node.</a:t>
            </a:r>
          </a:p>
        </p:txBody>
      </p:sp>
      <p:sp>
        <p:nvSpPr>
          <p:cNvPr id="312" name="Google Shape;312;p41">
            <a:extLst>
              <a:ext uri="{FF2B5EF4-FFF2-40B4-BE49-F238E27FC236}">
                <a16:creationId xmlns:a16="http://schemas.microsoft.com/office/drawing/2014/main" id="{6FBD6844-C604-7BBD-D9B6-48420BC78DD4}"/>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85</a:t>
            </a:fld>
            <a:endParaRPr/>
          </a:p>
        </p:txBody>
      </p:sp>
      <p:sp>
        <p:nvSpPr>
          <p:cNvPr id="313" name="Google Shape;313;p41">
            <a:extLst>
              <a:ext uri="{FF2B5EF4-FFF2-40B4-BE49-F238E27FC236}">
                <a16:creationId xmlns:a16="http://schemas.microsoft.com/office/drawing/2014/main" id="{CF0046BD-7EFE-0638-BB4E-EB1C49A40B11}"/>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81C196C6-6605-ED2C-7FDF-64F797D6B9AB}"/>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D80C3EAB-036F-B8BE-6358-741F0A9859BB}"/>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7DEBAA2E-B993-05FC-3812-54B127FE421A}"/>
              </a:ext>
            </a:extLst>
          </p:cNvPr>
          <p:cNvSpPr txBox="1"/>
          <p:nvPr/>
        </p:nvSpPr>
        <p:spPr>
          <a:xfrm>
            <a:off x="822958" y="1421212"/>
            <a:ext cx="4028442" cy="307777"/>
          </a:xfrm>
          <a:prstGeom prst="rect">
            <a:avLst/>
          </a:prstGeom>
          <a:noFill/>
        </p:spPr>
        <p:txBody>
          <a:bodyPr wrap="square" rtlCol="0">
            <a:spAutoFit/>
          </a:bodyPr>
          <a:lstStyle/>
          <a:p>
            <a:r>
              <a:rPr lang="de-DE" u="sng" dirty="0"/>
              <a:t>VI: Storage: </a:t>
            </a:r>
            <a:r>
              <a:rPr lang="de-DE" u="sng" dirty="0" err="1"/>
              <a:t>emptyDir</a:t>
            </a:r>
            <a:endParaRPr lang="de-DE" u="sng" dirty="0"/>
          </a:p>
        </p:txBody>
      </p:sp>
      <p:pic>
        <p:nvPicPr>
          <p:cNvPr id="5" name="Picture 4" descr="A screen shot of a computer&#10;&#10;Description automatically generated">
            <a:extLst>
              <a:ext uri="{FF2B5EF4-FFF2-40B4-BE49-F238E27FC236}">
                <a16:creationId xmlns:a16="http://schemas.microsoft.com/office/drawing/2014/main" id="{DDC89A8D-B9D0-F180-F780-A6E625E70586}"/>
              </a:ext>
            </a:extLst>
          </p:cNvPr>
          <p:cNvPicPr>
            <a:picLocks noChangeAspect="1"/>
          </p:cNvPicPr>
          <p:nvPr/>
        </p:nvPicPr>
        <p:blipFill>
          <a:blip r:embed="rId5"/>
          <a:stretch>
            <a:fillRect/>
          </a:stretch>
        </p:blipFill>
        <p:spPr>
          <a:xfrm>
            <a:off x="4572000" y="1300816"/>
            <a:ext cx="4444093" cy="3544023"/>
          </a:xfrm>
          <a:prstGeom prst="rect">
            <a:avLst/>
          </a:prstGeom>
        </p:spPr>
      </p:pic>
    </p:spTree>
    <p:extLst>
      <p:ext uri="{BB962C8B-B14F-4D97-AF65-F5344CB8AC3E}">
        <p14:creationId xmlns:p14="http://schemas.microsoft.com/office/powerpoint/2010/main" val="72493317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1DC7CAC3-72EF-B6F4-9135-E3B01986162A}"/>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31534956-1E25-611B-94F0-784F2D072608}"/>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C863EA27-CE3A-BD7D-7F40-C68078426EBC}"/>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A89AD31E-4C21-BF54-E84D-8EBE278B502B}"/>
              </a:ext>
            </a:extLst>
          </p:cNvPr>
          <p:cNvSpPr txBox="1">
            <a:spLocks noGrp="1"/>
          </p:cNvSpPr>
          <p:nvPr>
            <p:ph type="body" idx="1"/>
          </p:nvPr>
        </p:nvSpPr>
        <p:spPr>
          <a:xfrm>
            <a:off x="822960" y="1981200"/>
            <a:ext cx="4606290" cy="2420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Diese Art von Volume wird benutzt, um sensitive Informationen an einen Pod weiterzugeben.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Damit können Passwörter, Schlüssel, etc. in </a:t>
            </a:r>
            <a:r>
              <a:rPr lang="de-DE" sz="1400" b="1" i="1" dirty="0" err="1"/>
              <a:t>etcd</a:t>
            </a:r>
            <a:r>
              <a:rPr lang="de-DE" sz="1400" dirty="0"/>
              <a:t> gespeichert werden, und als Dateien an Pods weitergegeben werden.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Erlaubt es, ohne </a:t>
            </a:r>
            <a:r>
              <a:rPr lang="de-DE" sz="1400" b="1" i="1" dirty="0" err="1"/>
              <a:t>etcd</a:t>
            </a:r>
            <a:r>
              <a:rPr lang="de-DE" sz="1400" dirty="0"/>
              <a:t> zu fragen, auf Geheimnisse zuzugreifen.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Dateien werden rein im RAM der Node gespeichert.</a:t>
            </a:r>
          </a:p>
          <a:p>
            <a:pPr marL="527050" lvl="0" indent="-285750" algn="l" rtl="0">
              <a:spcBef>
                <a:spcPts val="600"/>
              </a:spcBef>
              <a:spcAft>
                <a:spcPts val="0"/>
              </a:spcAft>
              <a:buClr>
                <a:schemeClr val="dk1"/>
              </a:buClr>
              <a:buSzPts val="1100"/>
              <a:buFont typeface="Arial" panose="020B0604020202020204" pitchFamily="34" charset="0"/>
              <a:buChar char="•"/>
            </a:pPr>
            <a:endParaRPr lang="de-DE" sz="1400" dirty="0"/>
          </a:p>
        </p:txBody>
      </p:sp>
      <p:sp>
        <p:nvSpPr>
          <p:cNvPr id="312" name="Google Shape;312;p41">
            <a:extLst>
              <a:ext uri="{FF2B5EF4-FFF2-40B4-BE49-F238E27FC236}">
                <a16:creationId xmlns:a16="http://schemas.microsoft.com/office/drawing/2014/main" id="{CFAE7C71-59C4-7F9E-4682-519F7DA823D4}"/>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86</a:t>
            </a:fld>
            <a:endParaRPr/>
          </a:p>
        </p:txBody>
      </p:sp>
      <p:sp>
        <p:nvSpPr>
          <p:cNvPr id="313" name="Google Shape;313;p41">
            <a:extLst>
              <a:ext uri="{FF2B5EF4-FFF2-40B4-BE49-F238E27FC236}">
                <a16:creationId xmlns:a16="http://schemas.microsoft.com/office/drawing/2014/main" id="{C719CB25-04D3-055A-CFDB-F17698144421}"/>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8CA04500-D602-E327-264F-8F48359DF919}"/>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22E704BC-8FB1-8330-00FD-F5A402825525}"/>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789FB86F-DEBE-0DCC-30C2-6D90BBB2BE74}"/>
              </a:ext>
            </a:extLst>
          </p:cNvPr>
          <p:cNvSpPr txBox="1"/>
          <p:nvPr/>
        </p:nvSpPr>
        <p:spPr>
          <a:xfrm>
            <a:off x="822958" y="1421212"/>
            <a:ext cx="4028442" cy="307777"/>
          </a:xfrm>
          <a:prstGeom prst="rect">
            <a:avLst/>
          </a:prstGeom>
          <a:noFill/>
        </p:spPr>
        <p:txBody>
          <a:bodyPr wrap="square" rtlCol="0">
            <a:spAutoFit/>
          </a:bodyPr>
          <a:lstStyle/>
          <a:p>
            <a:r>
              <a:rPr lang="de-DE" u="sng" dirty="0"/>
              <a:t>VI: Storage: Secret</a:t>
            </a:r>
          </a:p>
        </p:txBody>
      </p:sp>
      <p:pic>
        <p:nvPicPr>
          <p:cNvPr id="6" name="Picture 5" descr="A screen shot of a computer code&#10;&#10;Description automatically generated">
            <a:extLst>
              <a:ext uri="{FF2B5EF4-FFF2-40B4-BE49-F238E27FC236}">
                <a16:creationId xmlns:a16="http://schemas.microsoft.com/office/drawing/2014/main" id="{8D7ED9C9-635E-78BA-516D-6AC3DAE05D94}"/>
              </a:ext>
            </a:extLst>
          </p:cNvPr>
          <p:cNvPicPr>
            <a:picLocks noChangeAspect="1"/>
          </p:cNvPicPr>
          <p:nvPr/>
        </p:nvPicPr>
        <p:blipFill>
          <a:blip r:embed="rId5"/>
          <a:stretch>
            <a:fillRect/>
          </a:stretch>
        </p:blipFill>
        <p:spPr>
          <a:xfrm>
            <a:off x="5483280" y="1221833"/>
            <a:ext cx="3148739" cy="3740906"/>
          </a:xfrm>
          <a:prstGeom prst="rect">
            <a:avLst/>
          </a:prstGeom>
        </p:spPr>
      </p:pic>
    </p:spTree>
    <p:extLst>
      <p:ext uri="{BB962C8B-B14F-4D97-AF65-F5344CB8AC3E}">
        <p14:creationId xmlns:p14="http://schemas.microsoft.com/office/powerpoint/2010/main" val="293090440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771D2BFC-4F0C-6227-C959-03F88FD717D2}"/>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AC229DF5-AB78-802A-4F17-3D9AF1BAD9C9}"/>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8BF79AE0-8F6A-355D-7E53-79CDBD95A336}"/>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C58999BB-136E-545F-61A0-48FF7E2EA460}"/>
              </a:ext>
            </a:extLst>
          </p:cNvPr>
          <p:cNvSpPr txBox="1">
            <a:spLocks noGrp="1"/>
          </p:cNvSpPr>
          <p:nvPr>
            <p:ph type="body" idx="1"/>
          </p:nvPr>
        </p:nvSpPr>
        <p:spPr>
          <a:xfrm>
            <a:off x="822960" y="1981200"/>
            <a:ext cx="7543800" cy="2420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Diese Art von </a:t>
            </a:r>
            <a:r>
              <a:rPr lang="de-DE" sz="1400" dirty="0" err="1"/>
              <a:t>Volumes</a:t>
            </a:r>
            <a:r>
              <a:rPr lang="de-DE" sz="1400" dirty="0"/>
              <a:t> überleben den Pod, an den sie gebunden werden.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Kubernetes entfernt die </a:t>
            </a:r>
            <a:r>
              <a:rPr lang="de-DE" sz="1400" dirty="0" err="1"/>
              <a:t>Volumes</a:t>
            </a:r>
            <a:r>
              <a:rPr lang="de-DE" sz="1400" dirty="0"/>
              <a:t> nicht, sollte der angebundene Pod erlöschen.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Persistent </a:t>
            </a:r>
            <a:r>
              <a:rPr lang="de-DE" sz="1400" dirty="0" err="1"/>
              <a:t>Volumes</a:t>
            </a:r>
            <a:r>
              <a:rPr lang="de-DE" sz="1400" dirty="0"/>
              <a:t> existieren nicht direkt innerhalb eines spezifischen Pods.</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Sie stellen eigene Ressourcen innerhalb des Clusters dar.</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Persistent </a:t>
            </a:r>
            <a:r>
              <a:rPr lang="de-DE" sz="1400" dirty="0" err="1"/>
              <a:t>Volumes</a:t>
            </a:r>
            <a:r>
              <a:rPr lang="de-DE" sz="1400" dirty="0"/>
              <a:t> werden mithilfe einer API angesprochen.</a:t>
            </a:r>
          </a:p>
        </p:txBody>
      </p:sp>
      <p:sp>
        <p:nvSpPr>
          <p:cNvPr id="312" name="Google Shape;312;p41">
            <a:extLst>
              <a:ext uri="{FF2B5EF4-FFF2-40B4-BE49-F238E27FC236}">
                <a16:creationId xmlns:a16="http://schemas.microsoft.com/office/drawing/2014/main" id="{ECC8BBB2-D634-1D2E-3485-3AA3B602D751}"/>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87</a:t>
            </a:fld>
            <a:endParaRPr/>
          </a:p>
        </p:txBody>
      </p:sp>
      <p:sp>
        <p:nvSpPr>
          <p:cNvPr id="313" name="Google Shape;313;p41">
            <a:extLst>
              <a:ext uri="{FF2B5EF4-FFF2-40B4-BE49-F238E27FC236}">
                <a16:creationId xmlns:a16="http://schemas.microsoft.com/office/drawing/2014/main" id="{FB4D60B9-AAE0-2C50-9B3E-C0751B8C8413}"/>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8B05DBD7-4410-F79B-A0B8-5EC5C0A36D7A}"/>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BC321A6E-8BD7-DA01-5D23-0ABDB08B58C7}"/>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020E764F-0900-49AE-F1A9-BFB7AB7BE3F4}"/>
              </a:ext>
            </a:extLst>
          </p:cNvPr>
          <p:cNvSpPr txBox="1"/>
          <p:nvPr/>
        </p:nvSpPr>
        <p:spPr>
          <a:xfrm>
            <a:off x="822958" y="1421212"/>
            <a:ext cx="4028442" cy="307777"/>
          </a:xfrm>
          <a:prstGeom prst="rect">
            <a:avLst/>
          </a:prstGeom>
          <a:noFill/>
        </p:spPr>
        <p:txBody>
          <a:bodyPr wrap="square" rtlCol="0">
            <a:spAutoFit/>
          </a:bodyPr>
          <a:lstStyle/>
          <a:p>
            <a:r>
              <a:rPr lang="de-DE" u="sng" dirty="0"/>
              <a:t>VI: Storage: Persistent </a:t>
            </a:r>
            <a:r>
              <a:rPr lang="de-DE" u="sng" dirty="0" err="1"/>
              <a:t>Volumes</a:t>
            </a:r>
            <a:endParaRPr lang="de-DE" u="sng" dirty="0"/>
          </a:p>
        </p:txBody>
      </p:sp>
    </p:spTree>
    <p:extLst>
      <p:ext uri="{BB962C8B-B14F-4D97-AF65-F5344CB8AC3E}">
        <p14:creationId xmlns:p14="http://schemas.microsoft.com/office/powerpoint/2010/main" val="198641184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88128DFE-4A1A-6F77-2FF2-930A30F5D799}"/>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D0618716-4C86-B6E5-9F2A-C3BC159EFAA5}"/>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3FE2C130-4DBC-E64F-C146-C27A95538C17}"/>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A1211EF5-684B-6F04-7749-3D70B16EFEEB}"/>
              </a:ext>
            </a:extLst>
          </p:cNvPr>
          <p:cNvSpPr txBox="1">
            <a:spLocks noGrp="1"/>
          </p:cNvSpPr>
          <p:nvPr>
            <p:ph type="body" idx="1"/>
          </p:nvPr>
        </p:nvSpPr>
        <p:spPr>
          <a:xfrm>
            <a:off x="822960" y="1981200"/>
            <a:ext cx="4631690" cy="2420500"/>
          </a:xfrm>
          <a:prstGeom prst="rect">
            <a:avLst/>
          </a:prstGeom>
          <a:noFill/>
          <a:ln>
            <a:noFill/>
          </a:ln>
        </p:spPr>
        <p:txBody>
          <a:bodyPr spcFirstLastPara="1" wrap="square" lIns="0" tIns="34275" rIns="0" bIns="34275" anchor="t" anchorCtr="0">
            <a:normAutofit fontScale="70000" lnSpcReduction="20000"/>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Diese Art von </a:t>
            </a:r>
            <a:r>
              <a:rPr lang="de-DE" sz="1400" dirty="0" err="1"/>
              <a:t>Volumes</a:t>
            </a:r>
            <a:r>
              <a:rPr lang="de-DE" sz="1400" dirty="0"/>
              <a:t> überleben den Pod, an den sie gebunden werden.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Kubernetes entfernt die </a:t>
            </a:r>
            <a:r>
              <a:rPr lang="de-DE" sz="1400" dirty="0" err="1"/>
              <a:t>Volumes</a:t>
            </a:r>
            <a:r>
              <a:rPr lang="de-DE" sz="1400" dirty="0"/>
              <a:t> nicht, sollte der angebundene Pod erlöschen.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Persistent </a:t>
            </a:r>
            <a:r>
              <a:rPr lang="de-DE" sz="1400" dirty="0" err="1"/>
              <a:t>Volumes</a:t>
            </a:r>
            <a:r>
              <a:rPr lang="de-DE" sz="1400" dirty="0"/>
              <a:t> existieren nicht direkt innerhalb eines spezifischen Pods.</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Sie stellen eigene Ressourcen innerhalb des Clusters dar.</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Persistent </a:t>
            </a:r>
            <a:r>
              <a:rPr lang="de-DE" sz="1400" dirty="0" err="1"/>
              <a:t>Volumes</a:t>
            </a:r>
            <a:r>
              <a:rPr lang="de-DE" sz="1400" dirty="0"/>
              <a:t> werden mithilfe einer API angesprochen.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Verschiedene Typen stehen zur Verfügung:</a:t>
            </a:r>
          </a:p>
          <a:p>
            <a:pPr marL="984250" lvl="1" indent="-285750">
              <a:spcBef>
                <a:spcPts val="600"/>
              </a:spcBef>
              <a:buClr>
                <a:schemeClr val="dk1"/>
              </a:buClr>
              <a:buSzPts val="1100"/>
              <a:buFont typeface="Arial" panose="020B0604020202020204" pitchFamily="34" charset="0"/>
              <a:buChar char="•"/>
            </a:pPr>
            <a:r>
              <a:rPr lang="de-DE" sz="1300" b="1" i="1" dirty="0" err="1"/>
              <a:t>csi</a:t>
            </a:r>
            <a:r>
              <a:rPr lang="de-DE" sz="1300" b="1" i="1" dirty="0"/>
              <a:t> </a:t>
            </a:r>
            <a:r>
              <a:rPr lang="de-DE" sz="1300" dirty="0"/>
              <a:t>– Container Storage Interface</a:t>
            </a:r>
          </a:p>
          <a:p>
            <a:pPr marL="984250" lvl="1" indent="-285750">
              <a:spcBef>
                <a:spcPts val="600"/>
              </a:spcBef>
              <a:buClr>
                <a:schemeClr val="dk1"/>
              </a:buClr>
              <a:buSzPts val="1100"/>
              <a:buFont typeface="Arial" panose="020B0604020202020204" pitchFamily="34" charset="0"/>
              <a:buChar char="•"/>
            </a:pPr>
            <a:r>
              <a:rPr lang="de-DE" sz="1300" b="1" i="1" dirty="0" err="1"/>
              <a:t>fc</a:t>
            </a:r>
            <a:r>
              <a:rPr lang="de-DE" sz="1300" dirty="0"/>
              <a:t> – Fiber Channel Storage</a:t>
            </a:r>
          </a:p>
          <a:p>
            <a:pPr marL="984250" lvl="1" indent="-285750">
              <a:spcBef>
                <a:spcPts val="600"/>
              </a:spcBef>
              <a:buClr>
                <a:schemeClr val="dk1"/>
              </a:buClr>
              <a:buSzPts val="1100"/>
              <a:buFont typeface="Arial" panose="020B0604020202020204" pitchFamily="34" charset="0"/>
              <a:buChar char="•"/>
            </a:pPr>
            <a:r>
              <a:rPr lang="de-DE" sz="1300" b="1" i="1" dirty="0" err="1"/>
              <a:t>iscsi</a:t>
            </a:r>
            <a:r>
              <a:rPr lang="de-DE" sz="1300" b="1" i="1" dirty="0"/>
              <a:t> </a:t>
            </a:r>
            <a:r>
              <a:rPr lang="de-DE" sz="1300" dirty="0"/>
              <a:t>– </a:t>
            </a:r>
            <a:r>
              <a:rPr lang="de-DE" sz="1300" dirty="0" err="1"/>
              <a:t>iSCSI</a:t>
            </a:r>
            <a:r>
              <a:rPr lang="de-DE" sz="1300" dirty="0"/>
              <a:t> (SCSI </a:t>
            </a:r>
            <a:r>
              <a:rPr lang="de-DE" sz="1300" dirty="0" err="1"/>
              <a:t>over</a:t>
            </a:r>
            <a:r>
              <a:rPr lang="de-DE" sz="1300" dirty="0"/>
              <a:t> IP) Storage</a:t>
            </a:r>
          </a:p>
          <a:p>
            <a:pPr marL="984250" lvl="1" indent="-285750">
              <a:spcBef>
                <a:spcPts val="600"/>
              </a:spcBef>
              <a:buClr>
                <a:schemeClr val="dk1"/>
              </a:buClr>
              <a:buSzPts val="1100"/>
              <a:buFont typeface="Arial" panose="020B0604020202020204" pitchFamily="34" charset="0"/>
              <a:buChar char="•"/>
            </a:pPr>
            <a:r>
              <a:rPr lang="de-DE" sz="1300" b="1" i="1" dirty="0" err="1"/>
              <a:t>local</a:t>
            </a:r>
            <a:r>
              <a:rPr lang="de-DE" sz="1300" dirty="0"/>
              <a:t> – </a:t>
            </a:r>
            <a:r>
              <a:rPr lang="de-DE" sz="1300" dirty="0" err="1"/>
              <a:t>Localer</a:t>
            </a:r>
            <a:r>
              <a:rPr lang="de-DE" sz="1300" dirty="0"/>
              <a:t> Speicher einer Node</a:t>
            </a:r>
          </a:p>
          <a:p>
            <a:pPr marL="984250" lvl="1" indent="-285750">
              <a:spcBef>
                <a:spcPts val="600"/>
              </a:spcBef>
              <a:buClr>
                <a:schemeClr val="dk1"/>
              </a:buClr>
              <a:buSzPts val="1100"/>
              <a:buFont typeface="Arial" panose="020B0604020202020204" pitchFamily="34" charset="0"/>
              <a:buChar char="•"/>
            </a:pPr>
            <a:r>
              <a:rPr lang="de-DE" sz="1300" b="1" i="1" dirty="0" err="1"/>
              <a:t>nfs</a:t>
            </a:r>
            <a:r>
              <a:rPr lang="de-DE" sz="1300" dirty="0"/>
              <a:t> – Network File System Storage</a:t>
            </a:r>
            <a:endParaRPr lang="de-DE" sz="1300" b="1" i="1" dirty="0"/>
          </a:p>
        </p:txBody>
      </p:sp>
      <p:sp>
        <p:nvSpPr>
          <p:cNvPr id="312" name="Google Shape;312;p41">
            <a:extLst>
              <a:ext uri="{FF2B5EF4-FFF2-40B4-BE49-F238E27FC236}">
                <a16:creationId xmlns:a16="http://schemas.microsoft.com/office/drawing/2014/main" id="{80819898-6DD2-D461-0AA4-AD064A3C9E7F}"/>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88</a:t>
            </a:fld>
            <a:endParaRPr/>
          </a:p>
        </p:txBody>
      </p:sp>
      <p:sp>
        <p:nvSpPr>
          <p:cNvPr id="313" name="Google Shape;313;p41">
            <a:extLst>
              <a:ext uri="{FF2B5EF4-FFF2-40B4-BE49-F238E27FC236}">
                <a16:creationId xmlns:a16="http://schemas.microsoft.com/office/drawing/2014/main" id="{4A2ACDD1-62FB-732B-3A17-44FF6E490CBA}"/>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DC41B2FF-B51A-E4EE-1848-84FFB2ADCCDA}"/>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47D3057B-4CB1-7346-A5CB-A70E6C04AAA2}"/>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2731884B-0F56-1502-4D58-7F56E9B1587D}"/>
              </a:ext>
            </a:extLst>
          </p:cNvPr>
          <p:cNvSpPr txBox="1"/>
          <p:nvPr/>
        </p:nvSpPr>
        <p:spPr>
          <a:xfrm>
            <a:off x="822958" y="1421212"/>
            <a:ext cx="4028442" cy="307777"/>
          </a:xfrm>
          <a:prstGeom prst="rect">
            <a:avLst/>
          </a:prstGeom>
          <a:noFill/>
        </p:spPr>
        <p:txBody>
          <a:bodyPr wrap="square" rtlCol="0">
            <a:spAutoFit/>
          </a:bodyPr>
          <a:lstStyle/>
          <a:p>
            <a:r>
              <a:rPr lang="de-DE" u="sng" dirty="0"/>
              <a:t>VI: Storage: Persistent </a:t>
            </a:r>
            <a:r>
              <a:rPr lang="de-DE" u="sng" dirty="0" err="1"/>
              <a:t>Volumes</a:t>
            </a:r>
            <a:endParaRPr lang="de-DE" u="sng" dirty="0"/>
          </a:p>
        </p:txBody>
      </p:sp>
      <p:pic>
        <p:nvPicPr>
          <p:cNvPr id="5" name="Picture 4" descr="A screen shot of a computer&#10;&#10;Description automatically generated">
            <a:extLst>
              <a:ext uri="{FF2B5EF4-FFF2-40B4-BE49-F238E27FC236}">
                <a16:creationId xmlns:a16="http://schemas.microsoft.com/office/drawing/2014/main" id="{128C82B6-B3AC-4FAB-34C3-AA70DDD3F0C1}"/>
              </a:ext>
            </a:extLst>
          </p:cNvPr>
          <p:cNvPicPr>
            <a:picLocks noChangeAspect="1"/>
          </p:cNvPicPr>
          <p:nvPr/>
        </p:nvPicPr>
        <p:blipFill>
          <a:blip r:embed="rId5"/>
          <a:stretch>
            <a:fillRect/>
          </a:stretch>
        </p:blipFill>
        <p:spPr>
          <a:xfrm>
            <a:off x="5170734" y="1483600"/>
            <a:ext cx="3692236" cy="3304985"/>
          </a:xfrm>
          <a:prstGeom prst="rect">
            <a:avLst/>
          </a:prstGeom>
        </p:spPr>
      </p:pic>
    </p:spTree>
    <p:extLst>
      <p:ext uri="{BB962C8B-B14F-4D97-AF65-F5344CB8AC3E}">
        <p14:creationId xmlns:p14="http://schemas.microsoft.com/office/powerpoint/2010/main" val="71306226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F65A9B47-47AB-1E2F-E03E-3B4B38D6F84F}"/>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43358063-3367-3349-38ED-F8A95C1635DB}"/>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07C534C3-C86B-A97B-9171-E5DC6F1969A0}"/>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12959E93-59E0-CC6C-CA19-5DBAF33B35F6}"/>
              </a:ext>
            </a:extLst>
          </p:cNvPr>
          <p:cNvSpPr txBox="1">
            <a:spLocks noGrp="1"/>
          </p:cNvSpPr>
          <p:nvPr>
            <p:ph type="body" idx="1"/>
          </p:nvPr>
        </p:nvSpPr>
        <p:spPr>
          <a:xfrm>
            <a:off x="822960" y="1981200"/>
            <a:ext cx="7543800" cy="2420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b="1" i="1" dirty="0" err="1"/>
              <a:t>kubectl</a:t>
            </a:r>
            <a:r>
              <a:rPr lang="de-DE" sz="1400" dirty="0"/>
              <a:t> -&gt; CLI-Tool, um mit Kubernetes-Clustern zu interagieren.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Steht auf allen Plattformen zur Verfügung (Windows, Linux, MacOS, </a:t>
            </a:r>
            <a:r>
              <a:rPr lang="de-DE" sz="1400" dirty="0" err="1"/>
              <a:t>OpenBSD</a:t>
            </a:r>
            <a:r>
              <a:rPr lang="de-DE" sz="1400" dirty="0"/>
              <a:t>).</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Interagiert mit der Control-Plane eines Clusters, um Steuerung zu ermöglichen.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b="1" i="1" dirty="0" err="1"/>
              <a:t>Kubectl</a:t>
            </a:r>
            <a:r>
              <a:rPr lang="de-DE" sz="1400" b="1" i="1" dirty="0"/>
              <a:t> steuert den Cluster dabei NICHT direkt, sondern schickt lediglich Anfragen an die Control-Plane, um diese zum Handeln zu bewegen.</a:t>
            </a:r>
          </a:p>
        </p:txBody>
      </p:sp>
      <p:sp>
        <p:nvSpPr>
          <p:cNvPr id="312" name="Google Shape;312;p41">
            <a:extLst>
              <a:ext uri="{FF2B5EF4-FFF2-40B4-BE49-F238E27FC236}">
                <a16:creationId xmlns:a16="http://schemas.microsoft.com/office/drawing/2014/main" id="{CC927725-E0EF-2F28-A9CA-FE8A9DBF2B43}"/>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89</a:t>
            </a:fld>
            <a:endParaRPr/>
          </a:p>
        </p:txBody>
      </p:sp>
      <p:sp>
        <p:nvSpPr>
          <p:cNvPr id="313" name="Google Shape;313;p41">
            <a:extLst>
              <a:ext uri="{FF2B5EF4-FFF2-40B4-BE49-F238E27FC236}">
                <a16:creationId xmlns:a16="http://schemas.microsoft.com/office/drawing/2014/main" id="{C0D280FD-ADC9-ACFC-5231-650AB2E85A17}"/>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D0303A6E-55B3-736F-05F4-92CD785E40FB}"/>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D630D949-A5FB-1114-906A-5DABC40B7DF7}"/>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BE471CF2-D293-21AD-05DA-E8DA3EFB518A}"/>
              </a:ext>
            </a:extLst>
          </p:cNvPr>
          <p:cNvSpPr txBox="1"/>
          <p:nvPr/>
        </p:nvSpPr>
        <p:spPr>
          <a:xfrm>
            <a:off x="822958" y="1421212"/>
            <a:ext cx="4028442" cy="307777"/>
          </a:xfrm>
          <a:prstGeom prst="rect">
            <a:avLst/>
          </a:prstGeom>
          <a:noFill/>
        </p:spPr>
        <p:txBody>
          <a:bodyPr wrap="square" rtlCol="0">
            <a:spAutoFit/>
          </a:bodyPr>
          <a:lstStyle/>
          <a:p>
            <a:r>
              <a:rPr lang="de-DE" u="sng" dirty="0"/>
              <a:t>VII: Steuerung: </a:t>
            </a:r>
            <a:r>
              <a:rPr lang="de-DE" u="sng" dirty="0" err="1"/>
              <a:t>kubectl</a:t>
            </a:r>
            <a:endParaRPr lang="de-DE" u="sng" dirty="0"/>
          </a:p>
        </p:txBody>
      </p:sp>
      <p:pic>
        <p:nvPicPr>
          <p:cNvPr id="5" name="Picture 4" descr="A blue rectangle with black text&#10;&#10;Description automatically generated">
            <a:extLst>
              <a:ext uri="{FF2B5EF4-FFF2-40B4-BE49-F238E27FC236}">
                <a16:creationId xmlns:a16="http://schemas.microsoft.com/office/drawing/2014/main" id="{561BA551-508A-2A00-706B-E85D7AC5DDF0}"/>
              </a:ext>
            </a:extLst>
          </p:cNvPr>
          <p:cNvPicPr>
            <a:picLocks noChangeAspect="1"/>
          </p:cNvPicPr>
          <p:nvPr/>
        </p:nvPicPr>
        <p:blipFill>
          <a:blip r:embed="rId5"/>
          <a:stretch>
            <a:fillRect/>
          </a:stretch>
        </p:blipFill>
        <p:spPr>
          <a:xfrm>
            <a:off x="2279650" y="3384550"/>
            <a:ext cx="4584700" cy="952500"/>
          </a:xfrm>
          <a:prstGeom prst="rect">
            <a:avLst/>
          </a:prstGeom>
        </p:spPr>
      </p:pic>
    </p:spTree>
    <p:extLst>
      <p:ext uri="{BB962C8B-B14F-4D97-AF65-F5344CB8AC3E}">
        <p14:creationId xmlns:p14="http://schemas.microsoft.com/office/powerpoint/2010/main" val="1927609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1E180B-1712-73C0-2A72-B95C1331202D}"/>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9DB21B1-6261-0E4C-5D36-CCC2764D4C07}"/>
              </a:ext>
            </a:extLst>
          </p:cNvPr>
          <p:cNvSpPr>
            <a:spLocks noGrp="1"/>
          </p:cNvSpPr>
          <p:nvPr>
            <p:ph type="title"/>
          </p:nvPr>
        </p:nvSpPr>
        <p:spPr/>
        <p:txBody>
          <a:bodyPr/>
          <a:lstStyle/>
          <a:p>
            <a:r>
              <a:rPr lang="de-DE" dirty="0"/>
              <a:t>Image</a:t>
            </a:r>
          </a:p>
        </p:txBody>
      </p:sp>
      <p:sp>
        <p:nvSpPr>
          <p:cNvPr id="3" name="Textplatzhalter 2">
            <a:extLst>
              <a:ext uri="{FF2B5EF4-FFF2-40B4-BE49-F238E27FC236}">
                <a16:creationId xmlns:a16="http://schemas.microsoft.com/office/drawing/2014/main" id="{323A3E58-B78D-E322-215E-988167133A39}"/>
              </a:ext>
            </a:extLst>
          </p:cNvPr>
          <p:cNvSpPr>
            <a:spLocks noGrp="1"/>
          </p:cNvSpPr>
          <p:nvPr>
            <p:ph type="body" idx="1"/>
          </p:nvPr>
        </p:nvSpPr>
        <p:spPr/>
        <p:txBody>
          <a:bodyPr>
            <a:normAutofit fontScale="92500" lnSpcReduction="20000"/>
          </a:bodyPr>
          <a:lstStyle/>
          <a:p>
            <a:pPr>
              <a:buFont typeface="Arial" panose="020B0604020202020204" pitchFamily="34" charset="0"/>
              <a:buChar char="•"/>
            </a:pPr>
            <a:r>
              <a:rPr lang="de-DE" dirty="0" err="1"/>
              <a:t>Blueprint</a:t>
            </a:r>
            <a:r>
              <a:rPr lang="de-DE" dirty="0"/>
              <a:t> für die Container-Erstellung</a:t>
            </a:r>
          </a:p>
          <a:p>
            <a:pPr lvl="1">
              <a:buFont typeface="Wingdings" panose="05000000000000000000" pitchFamily="2" charset="2"/>
              <a:buChar char="Ø"/>
            </a:pPr>
            <a:r>
              <a:rPr lang="de-DE" sz="1300" dirty="0"/>
              <a:t>Ermöglicht Erstellung von (identischen) Images schichtweise</a:t>
            </a:r>
            <a:endParaRPr lang="de-DE" dirty="0"/>
          </a:p>
          <a:p>
            <a:pPr lvl="1">
              <a:buFont typeface="Arial" panose="020B0604020202020204" pitchFamily="34" charset="0"/>
              <a:buChar char="•"/>
            </a:pPr>
            <a:r>
              <a:rPr lang="de-DE" dirty="0"/>
              <a:t>Unveränderlich nach Erstellung (Konsistenz)</a:t>
            </a:r>
          </a:p>
          <a:p>
            <a:pPr marL="139700" indent="0" algn="ctr">
              <a:buNone/>
            </a:pPr>
            <a:r>
              <a:rPr lang="de-DE" i="1" dirty="0" err="1"/>
              <a:t>docker</a:t>
            </a:r>
            <a:r>
              <a:rPr lang="de-DE" i="1" dirty="0"/>
              <a:t> </a:t>
            </a:r>
            <a:r>
              <a:rPr lang="de-DE" i="1" dirty="0" err="1"/>
              <a:t>build</a:t>
            </a:r>
            <a:r>
              <a:rPr lang="de-DE" i="1" dirty="0"/>
              <a:t> -t </a:t>
            </a:r>
            <a:r>
              <a:rPr lang="de-DE" i="1" dirty="0" err="1"/>
              <a:t>test_app</a:t>
            </a:r>
            <a:r>
              <a:rPr lang="de-DE" i="1" dirty="0"/>
              <a:t> .</a:t>
            </a:r>
            <a:endParaRPr lang="de-DE" dirty="0"/>
          </a:p>
          <a:p>
            <a:pPr marL="596900" lvl="1" indent="0">
              <a:buNone/>
            </a:pPr>
            <a:endParaRPr lang="de-DE" dirty="0"/>
          </a:p>
          <a:p>
            <a:pPr lvl="1">
              <a:buFont typeface="Arial" panose="020B0604020202020204" pitchFamily="34" charset="0"/>
              <a:buChar char="•"/>
            </a:pPr>
            <a:endParaRPr lang="de-DE" dirty="0"/>
          </a:p>
          <a:p>
            <a:pPr marL="1790700" lvl="1">
              <a:buFont typeface="Calibri" panose="020F0502020204030204" pitchFamily="34" charset="0"/>
              <a:buChar char="→"/>
            </a:pPr>
            <a:r>
              <a:rPr lang="de-DE" dirty="0"/>
              <a:t>Konsistente Umgebung</a:t>
            </a:r>
          </a:p>
          <a:p>
            <a:pPr marL="1790700" lvl="1">
              <a:buFont typeface="Calibri" panose="020F0502020204030204" pitchFamily="34" charset="0"/>
              <a:buChar char="→"/>
            </a:pPr>
            <a:r>
              <a:rPr lang="de-DE" dirty="0"/>
              <a:t>Anwendung  funktioniert unabhängig von der Umgebung gleich. [Portabilität]</a:t>
            </a:r>
          </a:p>
          <a:p>
            <a:pPr marL="1790700" lvl="1">
              <a:buFont typeface="Calibri" panose="020F0502020204030204" pitchFamily="34" charset="0"/>
              <a:buChar char="→"/>
            </a:pPr>
            <a:r>
              <a:rPr lang="de-DE" dirty="0"/>
              <a:t>Nutzbar in verschiedenen Projekten [Wiederverwendbarkeit]</a:t>
            </a:r>
          </a:p>
          <a:p>
            <a:pPr lvl="1">
              <a:buFont typeface="Calibri" panose="020F0502020204030204" pitchFamily="34" charset="0"/>
              <a:buChar char="→"/>
            </a:pPr>
            <a:endParaRPr lang="de-DE" dirty="0"/>
          </a:p>
          <a:p>
            <a:pPr lvl="1">
              <a:buFont typeface="Calibri" panose="020F0502020204030204" pitchFamily="34" charset="0"/>
              <a:buChar char="→"/>
            </a:pPr>
            <a:endParaRPr lang="de-DE" dirty="0"/>
          </a:p>
          <a:p>
            <a:pPr marL="1790700" lvl="1">
              <a:buFont typeface="Calibri" panose="020F0502020204030204" pitchFamily="34" charset="0"/>
              <a:buChar char="→"/>
            </a:pPr>
            <a:r>
              <a:rPr lang="de-DE" dirty="0"/>
              <a:t>Schichten zwischenspeicherbar &amp; Wiederverwendbar</a:t>
            </a:r>
            <a:br>
              <a:rPr lang="de-DE" dirty="0"/>
            </a:br>
            <a:r>
              <a:rPr lang="de-DE" dirty="0"/>
              <a:t>(jede Schicht = Schritt im </a:t>
            </a:r>
            <a:r>
              <a:rPr lang="de-DE" dirty="0" err="1"/>
              <a:t>Dockerfile</a:t>
            </a:r>
            <a:r>
              <a:rPr lang="de-DE" dirty="0"/>
              <a:t> [bspw. Schicht 1: Installieren von Abh.])</a:t>
            </a:r>
          </a:p>
          <a:p>
            <a:pPr marL="1790700" lvl="1">
              <a:buFont typeface="Calibri" panose="020F0502020204030204" pitchFamily="34" charset="0"/>
              <a:buChar char="→"/>
            </a:pPr>
            <a:r>
              <a:rPr lang="de-DE" dirty="0"/>
              <a:t>Beschleunigung des </a:t>
            </a:r>
            <a:r>
              <a:rPr lang="de-DE" dirty="0" err="1"/>
              <a:t>Build</a:t>
            </a:r>
            <a:r>
              <a:rPr lang="de-DE" dirty="0"/>
              <a:t> Prozesses (Effizienz)</a:t>
            </a:r>
          </a:p>
          <a:p>
            <a:pPr marL="1473200" lvl="1" indent="0">
              <a:buNone/>
            </a:pPr>
            <a:endParaRPr lang="de-DE" dirty="0"/>
          </a:p>
          <a:p>
            <a:pPr marL="1790700" lvl="1">
              <a:buFont typeface="Calibri" panose="020F0502020204030204" pitchFamily="34" charset="0"/>
              <a:buChar char="→"/>
            </a:pPr>
            <a:r>
              <a:rPr lang="de-DE" dirty="0"/>
              <a:t>Identische Images in mehreren Instanzen skalierbar</a:t>
            </a:r>
          </a:p>
          <a:p>
            <a:pPr marL="139700" indent="0" algn="ctr">
              <a:buNone/>
            </a:pPr>
            <a:endParaRPr lang="de-DE" dirty="0"/>
          </a:p>
        </p:txBody>
      </p:sp>
      <p:pic>
        <p:nvPicPr>
          <p:cNvPr id="4" name="Grafik 3" descr="Ein Bild, das Text, Diagramm, Plan, Design enthält.&#10;&#10;Automatisch generierte Beschreibung">
            <a:extLst>
              <a:ext uri="{FF2B5EF4-FFF2-40B4-BE49-F238E27FC236}">
                <a16:creationId xmlns:a16="http://schemas.microsoft.com/office/drawing/2014/main" id="{C00293A8-7BAB-11BA-D32B-9C7E9FBF8E9E}"/>
              </a:ext>
            </a:extLst>
          </p:cNvPr>
          <p:cNvPicPr>
            <a:picLocks noChangeAspect="1"/>
          </p:cNvPicPr>
          <p:nvPr/>
        </p:nvPicPr>
        <p:blipFill>
          <a:blip r:embed="rId3"/>
          <a:srcRect r="41313"/>
          <a:stretch/>
        </p:blipFill>
        <p:spPr>
          <a:xfrm>
            <a:off x="6399407" y="1384300"/>
            <a:ext cx="2334506" cy="1440000"/>
          </a:xfrm>
          <a:prstGeom prst="rect">
            <a:avLst/>
          </a:prstGeom>
        </p:spPr>
      </p:pic>
      <p:pic>
        <p:nvPicPr>
          <p:cNvPr id="6" name="Grafik 5">
            <a:extLst>
              <a:ext uri="{FF2B5EF4-FFF2-40B4-BE49-F238E27FC236}">
                <a16:creationId xmlns:a16="http://schemas.microsoft.com/office/drawing/2014/main" id="{642BAFE9-7B67-5966-94A1-417C91C24FB4}"/>
              </a:ext>
            </a:extLst>
          </p:cNvPr>
          <p:cNvPicPr>
            <a:picLocks noChangeAspect="1"/>
          </p:cNvPicPr>
          <p:nvPr/>
        </p:nvPicPr>
        <p:blipFill rotWithShape="1">
          <a:blip r:embed="rId4"/>
          <a:srcRect l="15513" t="5572" r="15784" b="6234"/>
          <a:stretch/>
        </p:blipFill>
        <p:spPr>
          <a:xfrm>
            <a:off x="677207" y="3337859"/>
            <a:ext cx="1417320" cy="1023441"/>
          </a:xfrm>
          <a:prstGeom prst="rect">
            <a:avLst/>
          </a:prstGeom>
        </p:spPr>
      </p:pic>
      <p:sp>
        <p:nvSpPr>
          <p:cNvPr id="9" name="Textfeld 8">
            <a:extLst>
              <a:ext uri="{FF2B5EF4-FFF2-40B4-BE49-F238E27FC236}">
                <a16:creationId xmlns:a16="http://schemas.microsoft.com/office/drawing/2014/main" id="{37A38288-2899-0281-568D-E9982F048508}"/>
              </a:ext>
            </a:extLst>
          </p:cNvPr>
          <p:cNvSpPr txBox="1"/>
          <p:nvPr/>
        </p:nvSpPr>
        <p:spPr>
          <a:xfrm>
            <a:off x="0" y="4187003"/>
            <a:ext cx="9144000" cy="553998"/>
          </a:xfrm>
          <a:prstGeom prst="rect">
            <a:avLst/>
          </a:prstGeom>
          <a:noFill/>
        </p:spPr>
        <p:txBody>
          <a:bodyPr wrap="square">
            <a:spAutoFit/>
          </a:bodyPr>
          <a:lstStyle/>
          <a:p>
            <a:pPr algn="r"/>
            <a:r>
              <a:rPr lang="de-DE" sz="1000" dirty="0">
                <a:hlinkClick r:id="rId5"/>
              </a:rPr>
              <a:t>https://blog.packagecloud.io/what-is-a-docker-image/</a:t>
            </a:r>
            <a:endParaRPr lang="de-DE" sz="1000" dirty="0"/>
          </a:p>
          <a:p>
            <a:pPr algn="r"/>
            <a:r>
              <a:rPr lang="de-DE" sz="1000" dirty="0"/>
              <a:t>https://www.tanium.com/blog/what-is-configuration-management/</a:t>
            </a:r>
          </a:p>
          <a:p>
            <a:pPr algn="r"/>
            <a:r>
              <a:rPr lang="de-DE" sz="1000" dirty="0"/>
              <a:t>https://blog.packagecloud.io/what-are-docker-image-layers/</a:t>
            </a:r>
          </a:p>
        </p:txBody>
      </p:sp>
      <p:grpSp>
        <p:nvGrpSpPr>
          <p:cNvPr id="10" name="Gruppieren 9">
            <a:extLst>
              <a:ext uri="{FF2B5EF4-FFF2-40B4-BE49-F238E27FC236}">
                <a16:creationId xmlns:a16="http://schemas.microsoft.com/office/drawing/2014/main" id="{13857B91-731E-5A86-73F3-4D9E754BE663}"/>
              </a:ext>
            </a:extLst>
          </p:cNvPr>
          <p:cNvGrpSpPr/>
          <p:nvPr/>
        </p:nvGrpSpPr>
        <p:grpSpPr>
          <a:xfrm>
            <a:off x="989867" y="2428300"/>
            <a:ext cx="792000" cy="792000"/>
            <a:chOff x="5271276" y="1357542"/>
            <a:chExt cx="3095484" cy="3124661"/>
          </a:xfrm>
        </p:grpSpPr>
        <p:pic>
          <p:nvPicPr>
            <p:cNvPr id="11" name="Grafik 10">
              <a:extLst>
                <a:ext uri="{FF2B5EF4-FFF2-40B4-BE49-F238E27FC236}">
                  <a16:creationId xmlns:a16="http://schemas.microsoft.com/office/drawing/2014/main" id="{8672E36A-400B-DC98-A706-34575956DD7D}"/>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24074" b="76852" l="32188" r="63750">
                          <a14:foregroundMark x1="33750" y1="75556" x2="33438" y2="24444"/>
                          <a14:foregroundMark x1="33438" y1="24444" x2="33438" y2="24444"/>
                          <a14:foregroundMark x1="33854" y1="25370" x2="43854" y2="25000"/>
                          <a14:foregroundMark x1="49688" y1="25926" x2="56875" y2="26111"/>
                          <a14:foregroundMark x1="59896" y1="26111" x2="63854" y2="26111"/>
                          <a14:foregroundMark x1="62187" y1="29074" x2="62500" y2="41111"/>
                          <a14:foregroundMark x1="62500" y1="41111" x2="62500" y2="41111"/>
                          <a14:foregroundMark x1="62083" y1="39074" x2="62187" y2="53889"/>
                          <a14:foregroundMark x1="62187" y1="60556" x2="61979" y2="73889"/>
                          <a14:foregroundMark x1="61979" y1="73889" x2="52188" y2="78519"/>
                          <a14:foregroundMark x1="52188" y1="78519" x2="36667" y2="76852"/>
                          <a14:foregroundMark x1="36667" y1="76852" x2="32188" y2="71296"/>
                          <a14:backgroundMark x1="43333" y1="63704" x2="45313" y2="40185"/>
                          <a14:backgroundMark x1="51979" y1="62037" x2="51354" y2="44074"/>
                          <a14:backgroundMark x1="50625" y1="56852" x2="37708" y2="49259"/>
                          <a14:backgroundMark x1="42708" y1="54444" x2="45313" y2="48519"/>
                          <a14:backgroundMark x1="40938" y1="54630" x2="38125" y2="55370"/>
                          <a14:backgroundMark x1="38125" y1="56111" x2="37083" y2="62037"/>
                          <a14:backgroundMark x1="36979" y1="49815" x2="34896" y2="59630"/>
                          <a14:backgroundMark x1="36146" y1="58519" x2="41771" y2="46852"/>
                          <a14:backgroundMark x1="41667" y1="44259" x2="37500" y2="60556"/>
                          <a14:backgroundMark x1="39167" y1="56667" x2="43958" y2="44074"/>
                          <a14:backgroundMark x1="45104" y1="45000" x2="49167" y2="42963"/>
                          <a14:backgroundMark x1="48542" y1="39815" x2="44896" y2="37407"/>
                          <a14:backgroundMark x1="47917" y1="37593" x2="51667" y2="40556"/>
                          <a14:backgroundMark x1="50521" y1="45556" x2="48646" y2="57222"/>
                          <a14:backgroundMark x1="49167" y1="54444" x2="51042" y2="46852"/>
                          <a14:backgroundMark x1="48021" y1="58889" x2="44271" y2="66481"/>
                          <a14:backgroundMark x1="45417" y1="65000" x2="52500" y2="58704"/>
                          <a14:backgroundMark x1="50417" y1="64259" x2="49792" y2="62963"/>
                          <a14:backgroundMark x1="52708" y1="55370" x2="53958" y2="43333"/>
                          <a14:backgroundMark x1="55521" y1="45000" x2="57083" y2="50741"/>
                          <a14:backgroundMark x1="57500" y1="46481" x2="53438" y2="49444"/>
                          <a14:backgroundMark x1="54688" y1="46667" x2="47083" y2="49259"/>
                          <a14:backgroundMark x1="44688" y1="46296" x2="38021" y2="43333"/>
                          <a14:backgroundMark x1="41250" y1="49444" x2="40833" y2="63519"/>
                          <a14:backgroundMark x1="41354" y1="63148" x2="47604" y2="63889"/>
                          <a14:backgroundMark x1="45938" y1="58704" x2="42604" y2="53148"/>
                          <a14:backgroundMark x1="50521" y1="53519" x2="55833" y2="51667"/>
                          <a14:backgroundMark x1="52812" y1="48519" x2="39063" y2="41296"/>
                          <a14:backgroundMark x1="39063" y1="41296" x2="39063" y2="40741"/>
                          <a14:backgroundMark x1="47500" y1="51296" x2="41042" y2="52407"/>
                          <a14:backgroundMark x1="41042" y1="52407" x2="45208" y2="52222"/>
                          <a14:backgroundMark x1="38958" y1="48704" x2="36563" y2="39815"/>
                          <a14:backgroundMark x1="45938" y1="36667" x2="49167" y2="34815"/>
                          <a14:backgroundMark x1="56771" y1="46667" x2="59479" y2="49444"/>
                          <a14:backgroundMark x1="41250" y1="65185" x2="42917" y2="67407"/>
                          <a14:backgroundMark x1="39688" y1="65000" x2="38021" y2="58148"/>
                          <a14:backgroundMark x1="40938" y1="65556" x2="45417" y2="65370"/>
                        </a14:backgroundRemoval>
                      </a14:imgEffect>
                    </a14:imgLayer>
                  </a14:imgProps>
                </a:ext>
              </a:extLst>
            </a:blip>
            <a:srcRect l="30814" t="19176" r="35334" b="20074"/>
            <a:stretch/>
          </p:blipFill>
          <p:spPr>
            <a:xfrm>
              <a:off x="5271276" y="1357542"/>
              <a:ext cx="3095484" cy="3124661"/>
            </a:xfrm>
            <a:prstGeom prst="rect">
              <a:avLst/>
            </a:prstGeom>
          </p:spPr>
        </p:pic>
        <p:pic>
          <p:nvPicPr>
            <p:cNvPr id="12" name="Grafik 11">
              <a:extLst>
                <a:ext uri="{FF2B5EF4-FFF2-40B4-BE49-F238E27FC236}">
                  <a16:creationId xmlns:a16="http://schemas.microsoft.com/office/drawing/2014/main" id="{0D9EDEEF-463F-3162-7EA3-E1A8F870CD64}"/>
                </a:ext>
              </a:extLst>
            </p:cNvPr>
            <p:cNvPicPr>
              <a:picLocks noChangeAspect="1"/>
            </p:cNvPicPr>
            <p:nvPr/>
          </p:nvPicPr>
          <p:blipFill rotWithShape="1">
            <a:blip r:embed="rId8"/>
            <a:srcRect t="8949"/>
            <a:stretch/>
          </p:blipFill>
          <p:spPr>
            <a:xfrm>
              <a:off x="6325570" y="1783743"/>
              <a:ext cx="1704491" cy="1356150"/>
            </a:xfrm>
            <a:prstGeom prst="rect">
              <a:avLst/>
            </a:prstGeom>
          </p:spPr>
        </p:pic>
        <p:pic>
          <p:nvPicPr>
            <p:cNvPr id="13" name="Grafik 12">
              <a:extLst>
                <a:ext uri="{FF2B5EF4-FFF2-40B4-BE49-F238E27FC236}">
                  <a16:creationId xmlns:a16="http://schemas.microsoft.com/office/drawing/2014/main" id="{76218E83-5094-65C1-42FB-A97BE78CBECE}"/>
                </a:ext>
              </a:extLst>
            </p:cNvPr>
            <p:cNvPicPr>
              <a:picLocks noChangeAspect="1"/>
            </p:cNvPicPr>
            <p:nvPr/>
          </p:nvPicPr>
          <p:blipFill rotWithShape="1">
            <a:blip r:embed="rId9"/>
            <a:srcRect l="72092" t="34667" r="17788" b="44914"/>
            <a:stretch/>
          </p:blipFill>
          <p:spPr>
            <a:xfrm>
              <a:off x="5622459" y="2288725"/>
              <a:ext cx="785962" cy="892074"/>
            </a:xfrm>
            <a:prstGeom prst="rect">
              <a:avLst/>
            </a:prstGeom>
          </p:spPr>
        </p:pic>
        <p:pic>
          <p:nvPicPr>
            <p:cNvPr id="14" name="Grafik 13">
              <a:extLst>
                <a:ext uri="{FF2B5EF4-FFF2-40B4-BE49-F238E27FC236}">
                  <a16:creationId xmlns:a16="http://schemas.microsoft.com/office/drawing/2014/main" id="{9440EF5A-D816-312B-5828-586FA4E3F9D7}"/>
                </a:ext>
              </a:extLst>
            </p:cNvPr>
            <p:cNvPicPr>
              <a:picLocks noChangeAspect="1"/>
            </p:cNvPicPr>
            <p:nvPr/>
          </p:nvPicPr>
          <p:blipFill rotWithShape="1">
            <a:blip r:embed="rId9"/>
            <a:srcRect l="69833" t="75034" r="14834" b="4179"/>
            <a:stretch/>
          </p:blipFill>
          <p:spPr>
            <a:xfrm>
              <a:off x="5674604" y="3180799"/>
              <a:ext cx="1044386" cy="796422"/>
            </a:xfrm>
            <a:prstGeom prst="rect">
              <a:avLst/>
            </a:prstGeom>
          </p:spPr>
        </p:pic>
        <p:pic>
          <p:nvPicPr>
            <p:cNvPr id="15" name="Grafik 14">
              <a:extLst>
                <a:ext uri="{FF2B5EF4-FFF2-40B4-BE49-F238E27FC236}">
                  <a16:creationId xmlns:a16="http://schemas.microsoft.com/office/drawing/2014/main" id="{8BDD0D22-ED05-6F5A-3221-A0FCB2242242}"/>
                </a:ext>
              </a:extLst>
            </p:cNvPr>
            <p:cNvPicPr>
              <a:picLocks noChangeAspect="1"/>
            </p:cNvPicPr>
            <p:nvPr/>
          </p:nvPicPr>
          <p:blipFill rotWithShape="1">
            <a:blip r:embed="rId9"/>
            <a:srcRect l="70166" t="55141" r="14501" b="23704"/>
            <a:stretch/>
          </p:blipFill>
          <p:spPr>
            <a:xfrm>
              <a:off x="6811749" y="3173756"/>
              <a:ext cx="1044385" cy="810507"/>
            </a:xfrm>
            <a:prstGeom prst="rect">
              <a:avLst/>
            </a:prstGeom>
          </p:spPr>
        </p:pic>
      </p:grpSp>
      <p:pic>
        <p:nvPicPr>
          <p:cNvPr id="16" name="Grafik 15" descr="Ein Bild, das Text, Diagramm, Plan, Design enthält.&#10;&#10;Automatisch generierte Beschreibung">
            <a:extLst>
              <a:ext uri="{FF2B5EF4-FFF2-40B4-BE49-F238E27FC236}">
                <a16:creationId xmlns:a16="http://schemas.microsoft.com/office/drawing/2014/main" id="{158C73CC-26BA-A4AC-6F3D-961654942FC8}"/>
              </a:ext>
            </a:extLst>
          </p:cNvPr>
          <p:cNvPicPr>
            <a:picLocks noChangeAspect="1"/>
          </p:cNvPicPr>
          <p:nvPr/>
        </p:nvPicPr>
        <p:blipFill rotWithShape="1">
          <a:blip r:embed="rId3"/>
          <a:srcRect l="37198" t="26451" r="41313"/>
          <a:stretch/>
        </p:blipFill>
        <p:spPr>
          <a:xfrm>
            <a:off x="8046719" y="212251"/>
            <a:ext cx="854833" cy="1059098"/>
          </a:xfrm>
          <a:prstGeom prst="rect">
            <a:avLst/>
          </a:prstGeom>
        </p:spPr>
      </p:pic>
    </p:spTree>
    <p:extLst>
      <p:ext uri="{BB962C8B-B14F-4D97-AF65-F5344CB8AC3E}">
        <p14:creationId xmlns:p14="http://schemas.microsoft.com/office/powerpoint/2010/main" val="158391330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6511CE17-B9C4-CAD0-B9BB-37C21DBB2181}"/>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2C6632C4-133C-A4F6-92A5-2525934F4739}"/>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9BA81599-E398-F6AF-A441-FDA322FEBCC9}"/>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4DE7653C-4A0A-5BC7-531F-3A903F043D00}"/>
              </a:ext>
            </a:extLst>
          </p:cNvPr>
          <p:cNvSpPr txBox="1">
            <a:spLocks noGrp="1"/>
          </p:cNvSpPr>
          <p:nvPr>
            <p:ph type="body" idx="1"/>
          </p:nvPr>
        </p:nvSpPr>
        <p:spPr>
          <a:xfrm>
            <a:off x="822960" y="1981200"/>
            <a:ext cx="2523490" cy="2420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Erlaubt es, Informationen über den Cluster oder seine Bestandteile zu erhalten.</a:t>
            </a:r>
          </a:p>
        </p:txBody>
      </p:sp>
      <p:sp>
        <p:nvSpPr>
          <p:cNvPr id="312" name="Google Shape;312;p41">
            <a:extLst>
              <a:ext uri="{FF2B5EF4-FFF2-40B4-BE49-F238E27FC236}">
                <a16:creationId xmlns:a16="http://schemas.microsoft.com/office/drawing/2014/main" id="{ABDF968B-7188-E516-EBF8-6D9E0DCB36AE}"/>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90</a:t>
            </a:fld>
            <a:endParaRPr/>
          </a:p>
        </p:txBody>
      </p:sp>
      <p:sp>
        <p:nvSpPr>
          <p:cNvPr id="313" name="Google Shape;313;p41">
            <a:extLst>
              <a:ext uri="{FF2B5EF4-FFF2-40B4-BE49-F238E27FC236}">
                <a16:creationId xmlns:a16="http://schemas.microsoft.com/office/drawing/2014/main" id="{C7D58FAB-EE6E-E2EE-FD3F-96ABEF818B92}"/>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E02171D8-4BC4-D54D-CD43-49A28FBE1A42}"/>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C767C11D-D301-C203-77B3-23CAFEBD31DB}"/>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C883E71A-AC19-323E-FA01-5DD92ED5D44C}"/>
              </a:ext>
            </a:extLst>
          </p:cNvPr>
          <p:cNvSpPr txBox="1"/>
          <p:nvPr/>
        </p:nvSpPr>
        <p:spPr>
          <a:xfrm>
            <a:off x="822958" y="1421212"/>
            <a:ext cx="4028442" cy="307777"/>
          </a:xfrm>
          <a:prstGeom prst="rect">
            <a:avLst/>
          </a:prstGeom>
          <a:noFill/>
        </p:spPr>
        <p:txBody>
          <a:bodyPr wrap="square" rtlCol="0">
            <a:spAutoFit/>
          </a:bodyPr>
          <a:lstStyle/>
          <a:p>
            <a:r>
              <a:rPr lang="de-DE" u="sng" dirty="0"/>
              <a:t>VII: Steuerung: </a:t>
            </a:r>
            <a:r>
              <a:rPr lang="de-DE" u="sng" dirty="0" err="1"/>
              <a:t>kubectl</a:t>
            </a:r>
            <a:endParaRPr lang="de-DE" u="sng" dirty="0"/>
          </a:p>
        </p:txBody>
      </p:sp>
      <p:pic>
        <p:nvPicPr>
          <p:cNvPr id="5" name="Picture 4" descr="A screenshot of a computer program&#10;&#10;Description automatically generated">
            <a:extLst>
              <a:ext uri="{FF2B5EF4-FFF2-40B4-BE49-F238E27FC236}">
                <a16:creationId xmlns:a16="http://schemas.microsoft.com/office/drawing/2014/main" id="{40E1D6D3-A022-83FA-909F-98DE0D413232}"/>
              </a:ext>
            </a:extLst>
          </p:cNvPr>
          <p:cNvPicPr>
            <a:picLocks noChangeAspect="1"/>
          </p:cNvPicPr>
          <p:nvPr/>
        </p:nvPicPr>
        <p:blipFill>
          <a:blip r:embed="rId5"/>
          <a:stretch>
            <a:fillRect/>
          </a:stretch>
        </p:blipFill>
        <p:spPr>
          <a:xfrm>
            <a:off x="3132949" y="1400039"/>
            <a:ext cx="5760889" cy="3330600"/>
          </a:xfrm>
          <a:prstGeom prst="rect">
            <a:avLst/>
          </a:prstGeom>
        </p:spPr>
      </p:pic>
    </p:spTree>
    <p:extLst>
      <p:ext uri="{BB962C8B-B14F-4D97-AF65-F5344CB8AC3E}">
        <p14:creationId xmlns:p14="http://schemas.microsoft.com/office/powerpoint/2010/main" val="194590276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A6FB8B78-2EA4-3EAF-FFD7-68DE5E519CF1}"/>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1D86B460-1868-D9BC-EB72-3FF0B53B627D}"/>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A0EC8F67-5F5A-5A49-C6A7-D6221C01E1E6}"/>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F27FE0D0-7AF0-ACA4-7F13-7B725379A820}"/>
              </a:ext>
            </a:extLst>
          </p:cNvPr>
          <p:cNvSpPr txBox="1">
            <a:spLocks noGrp="1"/>
          </p:cNvSpPr>
          <p:nvPr>
            <p:ph type="body" idx="1"/>
          </p:nvPr>
        </p:nvSpPr>
        <p:spPr>
          <a:xfrm>
            <a:off x="822960" y="1981200"/>
            <a:ext cx="2993390" cy="2420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Nimmt deklarative Dateien mit Quellcode entgegen.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Führt die Notwendigen Operationen aus, um den gewünschten Zustand herzustellen.</a:t>
            </a:r>
          </a:p>
        </p:txBody>
      </p:sp>
      <p:sp>
        <p:nvSpPr>
          <p:cNvPr id="312" name="Google Shape;312;p41">
            <a:extLst>
              <a:ext uri="{FF2B5EF4-FFF2-40B4-BE49-F238E27FC236}">
                <a16:creationId xmlns:a16="http://schemas.microsoft.com/office/drawing/2014/main" id="{63A1D992-A5DB-2054-C26A-D6EADC57A92E}"/>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91</a:t>
            </a:fld>
            <a:endParaRPr/>
          </a:p>
        </p:txBody>
      </p:sp>
      <p:sp>
        <p:nvSpPr>
          <p:cNvPr id="313" name="Google Shape;313;p41">
            <a:extLst>
              <a:ext uri="{FF2B5EF4-FFF2-40B4-BE49-F238E27FC236}">
                <a16:creationId xmlns:a16="http://schemas.microsoft.com/office/drawing/2014/main" id="{1EB13BF9-A5DE-D681-6E10-831831BAB99A}"/>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FD9020D4-C64B-0EAF-8D27-72780634F3E7}"/>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A4D8C5FF-10E6-A777-6BEF-14130C6C388D}"/>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5F346472-9EB8-36B8-412C-70F882942FEC}"/>
              </a:ext>
            </a:extLst>
          </p:cNvPr>
          <p:cNvSpPr txBox="1"/>
          <p:nvPr/>
        </p:nvSpPr>
        <p:spPr>
          <a:xfrm>
            <a:off x="822958" y="1421212"/>
            <a:ext cx="4028442" cy="307777"/>
          </a:xfrm>
          <a:prstGeom prst="rect">
            <a:avLst/>
          </a:prstGeom>
          <a:noFill/>
        </p:spPr>
        <p:txBody>
          <a:bodyPr wrap="square" rtlCol="0">
            <a:spAutoFit/>
          </a:bodyPr>
          <a:lstStyle/>
          <a:p>
            <a:r>
              <a:rPr lang="de-DE" u="sng" dirty="0"/>
              <a:t>VII: Steuerung: </a:t>
            </a:r>
            <a:r>
              <a:rPr lang="de-DE" u="sng" dirty="0" err="1"/>
              <a:t>kubectl</a:t>
            </a:r>
            <a:endParaRPr lang="de-DE" u="sng" dirty="0"/>
          </a:p>
        </p:txBody>
      </p:sp>
      <p:pic>
        <p:nvPicPr>
          <p:cNvPr id="5" name="Picture 4" descr="A black and white screen with white text&#10;&#10;Description automatically generated">
            <a:extLst>
              <a:ext uri="{FF2B5EF4-FFF2-40B4-BE49-F238E27FC236}">
                <a16:creationId xmlns:a16="http://schemas.microsoft.com/office/drawing/2014/main" id="{1921DE59-BAB0-14F1-2AC9-AF0BDE116F00}"/>
              </a:ext>
            </a:extLst>
          </p:cNvPr>
          <p:cNvPicPr>
            <a:picLocks noChangeAspect="1"/>
          </p:cNvPicPr>
          <p:nvPr/>
        </p:nvPicPr>
        <p:blipFill>
          <a:blip r:embed="rId5"/>
          <a:stretch>
            <a:fillRect/>
          </a:stretch>
        </p:blipFill>
        <p:spPr>
          <a:xfrm>
            <a:off x="4121150" y="1019175"/>
            <a:ext cx="4815215" cy="1924050"/>
          </a:xfrm>
          <a:prstGeom prst="rect">
            <a:avLst/>
          </a:prstGeom>
        </p:spPr>
      </p:pic>
      <p:pic>
        <p:nvPicPr>
          <p:cNvPr id="7" name="Picture 6" descr="A black and white screen with white text&#10;&#10;Description automatically generated">
            <a:extLst>
              <a:ext uri="{FF2B5EF4-FFF2-40B4-BE49-F238E27FC236}">
                <a16:creationId xmlns:a16="http://schemas.microsoft.com/office/drawing/2014/main" id="{507C348E-11CA-5D73-2B5A-3D240D204925}"/>
              </a:ext>
            </a:extLst>
          </p:cNvPr>
          <p:cNvPicPr>
            <a:picLocks noChangeAspect="1"/>
          </p:cNvPicPr>
          <p:nvPr/>
        </p:nvPicPr>
        <p:blipFill>
          <a:blip r:embed="rId6"/>
          <a:stretch>
            <a:fillRect/>
          </a:stretch>
        </p:blipFill>
        <p:spPr>
          <a:xfrm>
            <a:off x="4121150" y="2079076"/>
            <a:ext cx="4815212" cy="1924049"/>
          </a:xfrm>
          <a:prstGeom prst="rect">
            <a:avLst/>
          </a:prstGeom>
        </p:spPr>
      </p:pic>
    </p:spTree>
    <p:extLst>
      <p:ext uri="{BB962C8B-B14F-4D97-AF65-F5344CB8AC3E}">
        <p14:creationId xmlns:p14="http://schemas.microsoft.com/office/powerpoint/2010/main" val="274104139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A1868FE6-AFF6-15DA-EDE8-91AAF122E2E6}"/>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D9EC0BC1-D81B-69FB-30A0-816DD5673B22}"/>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Komponenten</a:t>
            </a:r>
            <a:endParaRPr sz="3200" dirty="0"/>
          </a:p>
        </p:txBody>
      </p:sp>
      <p:pic>
        <p:nvPicPr>
          <p:cNvPr id="310" name="Google Shape;310;p41">
            <a:extLst>
              <a:ext uri="{FF2B5EF4-FFF2-40B4-BE49-F238E27FC236}">
                <a16:creationId xmlns:a16="http://schemas.microsoft.com/office/drawing/2014/main" id="{B8105B42-F6E1-86FD-7A9F-5DB775885226}"/>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32204DB0-4B09-266B-459C-0E159172ED42}"/>
              </a:ext>
            </a:extLst>
          </p:cNvPr>
          <p:cNvSpPr txBox="1">
            <a:spLocks noGrp="1"/>
          </p:cNvSpPr>
          <p:nvPr>
            <p:ph type="body" idx="1"/>
          </p:nvPr>
        </p:nvSpPr>
        <p:spPr>
          <a:xfrm>
            <a:off x="822960" y="1981200"/>
            <a:ext cx="7543800" cy="2420500"/>
          </a:xfrm>
          <a:prstGeom prst="rect">
            <a:avLst/>
          </a:prstGeom>
          <a:noFill/>
          <a:ln>
            <a:noFill/>
          </a:ln>
        </p:spPr>
        <p:txBody>
          <a:bodyPr spcFirstLastPara="1" wrap="square" lIns="0" tIns="34275" rIns="0" bIns="34275" anchor="t" anchorCtr="0">
            <a:normAutofit/>
          </a:bodyPr>
          <a:lstStyle/>
          <a:p>
            <a:pPr marL="584200" lvl="0" indent="-342900" algn="l" rtl="0">
              <a:spcBef>
                <a:spcPts val="600"/>
              </a:spcBef>
              <a:spcAft>
                <a:spcPts val="0"/>
              </a:spcAft>
              <a:buClr>
                <a:schemeClr val="dk1"/>
              </a:buClr>
              <a:buSzPts val="1100"/>
              <a:buFont typeface="+mj-lt"/>
              <a:buAutoNum type="arabicPeriod"/>
            </a:pPr>
            <a:r>
              <a:rPr lang="de-DE" sz="1400" dirty="0"/>
              <a:t>Das CLI-Tool </a:t>
            </a:r>
            <a:r>
              <a:rPr lang="de-DE" sz="1400" b="1" i="1" dirty="0" err="1"/>
              <a:t>kubectl</a:t>
            </a:r>
            <a:r>
              <a:rPr lang="de-DE" sz="1400" dirty="0"/>
              <a:t> kann folgendes </a:t>
            </a:r>
            <a:r>
              <a:rPr lang="de-DE" sz="1400" b="1" dirty="0"/>
              <a:t>NICHT</a:t>
            </a:r>
            <a:r>
              <a:rPr lang="de-DE" sz="1400" dirty="0"/>
              <a:t>...</a:t>
            </a:r>
          </a:p>
          <a:p>
            <a:pPr marL="1041400" lvl="1" indent="-342900">
              <a:spcBef>
                <a:spcPts val="600"/>
              </a:spcBef>
              <a:buClr>
                <a:schemeClr val="dk1"/>
              </a:buClr>
              <a:buSzPts val="1100"/>
              <a:buFont typeface="+mj-lt"/>
              <a:buAutoNum type="alphaLcPeriod"/>
            </a:pPr>
            <a:r>
              <a:rPr lang="de-DE" sz="1300" dirty="0"/>
              <a:t>Den Status von einzelnen Komponenten abfragen. </a:t>
            </a:r>
          </a:p>
          <a:p>
            <a:pPr marL="1041400" lvl="1" indent="-342900">
              <a:spcBef>
                <a:spcPts val="600"/>
              </a:spcBef>
              <a:buClr>
                <a:schemeClr val="dk1"/>
              </a:buClr>
              <a:buSzPts val="1100"/>
              <a:buFont typeface="+mj-lt"/>
              <a:buAutoNum type="alphaLcPeriod"/>
            </a:pPr>
            <a:r>
              <a:rPr lang="de-DE" sz="1300" dirty="0"/>
              <a:t>Das Erstellen von Services in Auftrag geben. </a:t>
            </a:r>
          </a:p>
          <a:p>
            <a:pPr marL="1041400" lvl="1" indent="-342900">
              <a:spcBef>
                <a:spcPts val="600"/>
              </a:spcBef>
              <a:buClr>
                <a:schemeClr val="dk1"/>
              </a:buClr>
              <a:buSzPts val="1100"/>
              <a:buFont typeface="+mj-lt"/>
              <a:buAutoNum type="alphaLcPeriod"/>
            </a:pPr>
            <a:r>
              <a:rPr lang="de-DE" sz="1300" dirty="0"/>
              <a:t>Direkt eingreifen, sollte ein Pod nicht mehr reagieren. </a:t>
            </a:r>
          </a:p>
          <a:p>
            <a:pPr marL="584200" lvl="0" indent="-342900" algn="l" rtl="0">
              <a:spcBef>
                <a:spcPts val="600"/>
              </a:spcBef>
              <a:spcAft>
                <a:spcPts val="0"/>
              </a:spcAft>
              <a:buClr>
                <a:schemeClr val="dk1"/>
              </a:buClr>
              <a:buSzPts val="1100"/>
              <a:buFont typeface="+mj-lt"/>
              <a:buAutoNum type="arabicPeriod"/>
            </a:pPr>
            <a:r>
              <a:rPr lang="de-DE" sz="1400" dirty="0"/>
              <a:t>Das CLI-Tool </a:t>
            </a:r>
            <a:r>
              <a:rPr lang="de-DE" sz="1400" b="1" i="1" dirty="0" err="1"/>
              <a:t>kubectl</a:t>
            </a:r>
            <a:r>
              <a:rPr lang="de-DE" sz="1400" b="1" i="1" dirty="0"/>
              <a:t> </a:t>
            </a:r>
            <a:r>
              <a:rPr lang="de-DE" sz="1400" dirty="0"/>
              <a:t>interagiert mit...</a:t>
            </a:r>
          </a:p>
          <a:p>
            <a:pPr marL="1041400" lvl="1" indent="-342900">
              <a:spcBef>
                <a:spcPts val="600"/>
              </a:spcBef>
              <a:buClr>
                <a:schemeClr val="dk1"/>
              </a:buClr>
              <a:buSzPts val="1100"/>
              <a:buFont typeface="+mj-lt"/>
              <a:buAutoNum type="alphaLcPeriod"/>
            </a:pPr>
            <a:r>
              <a:rPr lang="de-DE" sz="1300" dirty="0"/>
              <a:t>Der Control-Plane von Kubernetes </a:t>
            </a:r>
          </a:p>
          <a:p>
            <a:pPr marL="1041400" lvl="1" indent="-342900">
              <a:spcBef>
                <a:spcPts val="600"/>
              </a:spcBef>
              <a:buClr>
                <a:schemeClr val="dk1"/>
              </a:buClr>
              <a:buSzPts val="1100"/>
              <a:buFont typeface="+mj-lt"/>
              <a:buAutoNum type="alphaLcPeriod"/>
            </a:pPr>
            <a:r>
              <a:rPr lang="de-DE" sz="1300" dirty="0"/>
              <a:t>Den Kubernetes Controllern </a:t>
            </a:r>
          </a:p>
          <a:p>
            <a:pPr marL="1041400" lvl="1" indent="-342900">
              <a:spcBef>
                <a:spcPts val="600"/>
              </a:spcBef>
              <a:buClr>
                <a:schemeClr val="dk1"/>
              </a:buClr>
              <a:buSzPts val="1100"/>
              <a:buFont typeface="+mj-lt"/>
              <a:buAutoNum type="alphaLcPeriod"/>
            </a:pPr>
            <a:r>
              <a:rPr lang="de-DE" sz="1300" dirty="0"/>
              <a:t>Dem gesamten Kubernetes-Cluster </a:t>
            </a:r>
          </a:p>
          <a:p>
            <a:pPr marL="1041400" lvl="1" indent="-342900">
              <a:spcBef>
                <a:spcPts val="600"/>
              </a:spcBef>
              <a:buClr>
                <a:schemeClr val="dk1"/>
              </a:buClr>
              <a:buSzPts val="1100"/>
              <a:buFont typeface="+mj-lt"/>
              <a:buAutoNum type="alphaLcPeriod"/>
            </a:pPr>
            <a:endParaRPr lang="de-DE" sz="1300" dirty="0"/>
          </a:p>
        </p:txBody>
      </p:sp>
      <p:sp>
        <p:nvSpPr>
          <p:cNvPr id="312" name="Google Shape;312;p41">
            <a:extLst>
              <a:ext uri="{FF2B5EF4-FFF2-40B4-BE49-F238E27FC236}">
                <a16:creationId xmlns:a16="http://schemas.microsoft.com/office/drawing/2014/main" id="{6D6A775A-860A-B4CC-1124-C0BA746D1B60}"/>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92</a:t>
            </a:fld>
            <a:endParaRPr/>
          </a:p>
        </p:txBody>
      </p:sp>
      <p:sp>
        <p:nvSpPr>
          <p:cNvPr id="313" name="Google Shape;313;p41">
            <a:extLst>
              <a:ext uri="{FF2B5EF4-FFF2-40B4-BE49-F238E27FC236}">
                <a16:creationId xmlns:a16="http://schemas.microsoft.com/office/drawing/2014/main" id="{722F8212-0027-7C94-596F-B9C5AAF60BE8}"/>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C1370FD2-2E3A-90C0-215E-A10988C53058}"/>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C817D679-4D42-FB59-FDAB-26ED251BB326}"/>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32B99080-2F64-DFAA-53A3-B06692D8259F}"/>
              </a:ext>
            </a:extLst>
          </p:cNvPr>
          <p:cNvSpPr txBox="1"/>
          <p:nvPr/>
        </p:nvSpPr>
        <p:spPr>
          <a:xfrm>
            <a:off x="822958" y="1421212"/>
            <a:ext cx="4028442" cy="307777"/>
          </a:xfrm>
          <a:prstGeom prst="rect">
            <a:avLst/>
          </a:prstGeom>
          <a:noFill/>
        </p:spPr>
        <p:txBody>
          <a:bodyPr wrap="square" rtlCol="0">
            <a:spAutoFit/>
          </a:bodyPr>
          <a:lstStyle/>
          <a:p>
            <a:r>
              <a:rPr lang="de-DE" u="sng" dirty="0"/>
              <a:t>Pop-Quiz:</a:t>
            </a:r>
          </a:p>
        </p:txBody>
      </p:sp>
      <p:sp>
        <p:nvSpPr>
          <p:cNvPr id="4" name="TextBox 3">
            <a:extLst>
              <a:ext uri="{FF2B5EF4-FFF2-40B4-BE49-F238E27FC236}">
                <a16:creationId xmlns:a16="http://schemas.microsoft.com/office/drawing/2014/main" id="{1EE2FC3F-E654-CE27-4349-5C6D58D5A517}"/>
              </a:ext>
            </a:extLst>
          </p:cNvPr>
          <p:cNvSpPr txBox="1"/>
          <p:nvPr/>
        </p:nvSpPr>
        <p:spPr>
          <a:xfrm>
            <a:off x="5507341" y="2826962"/>
            <a:ext cx="364202" cy="307777"/>
          </a:xfrm>
          <a:prstGeom prst="rect">
            <a:avLst/>
          </a:prstGeom>
          <a:noFill/>
        </p:spPr>
        <p:txBody>
          <a:bodyPr wrap="none" rtlCol="0">
            <a:spAutoFit/>
          </a:bodyPr>
          <a:lstStyle/>
          <a:p>
            <a:r>
              <a:rPr lang="de-DE" dirty="0"/>
              <a:t>✅</a:t>
            </a:r>
          </a:p>
        </p:txBody>
      </p:sp>
      <p:sp>
        <p:nvSpPr>
          <p:cNvPr id="6" name="TextBox 5">
            <a:extLst>
              <a:ext uri="{FF2B5EF4-FFF2-40B4-BE49-F238E27FC236}">
                <a16:creationId xmlns:a16="http://schemas.microsoft.com/office/drawing/2014/main" id="{BA7129BB-6818-6866-5957-CB9DA57001C8}"/>
              </a:ext>
            </a:extLst>
          </p:cNvPr>
          <p:cNvSpPr txBox="1"/>
          <p:nvPr/>
        </p:nvSpPr>
        <p:spPr>
          <a:xfrm>
            <a:off x="5507341" y="2316538"/>
            <a:ext cx="364202" cy="307777"/>
          </a:xfrm>
          <a:prstGeom prst="rect">
            <a:avLst/>
          </a:prstGeom>
          <a:noFill/>
        </p:spPr>
        <p:txBody>
          <a:bodyPr wrap="none" rtlCol="0">
            <a:spAutoFit/>
          </a:bodyPr>
          <a:lstStyle/>
          <a:p>
            <a:r>
              <a:rPr lang="de-DE" dirty="0"/>
              <a:t>❌</a:t>
            </a:r>
          </a:p>
        </p:txBody>
      </p:sp>
      <p:sp>
        <p:nvSpPr>
          <p:cNvPr id="7" name="TextBox 6">
            <a:extLst>
              <a:ext uri="{FF2B5EF4-FFF2-40B4-BE49-F238E27FC236}">
                <a16:creationId xmlns:a16="http://schemas.microsoft.com/office/drawing/2014/main" id="{4C65282D-3AB7-8FEB-247B-E7095D161860}"/>
              </a:ext>
            </a:extLst>
          </p:cNvPr>
          <p:cNvSpPr txBox="1"/>
          <p:nvPr/>
        </p:nvSpPr>
        <p:spPr>
          <a:xfrm>
            <a:off x="5507341" y="2574277"/>
            <a:ext cx="364202" cy="307777"/>
          </a:xfrm>
          <a:prstGeom prst="rect">
            <a:avLst/>
          </a:prstGeom>
          <a:noFill/>
        </p:spPr>
        <p:txBody>
          <a:bodyPr wrap="none" rtlCol="0">
            <a:spAutoFit/>
          </a:bodyPr>
          <a:lstStyle/>
          <a:p>
            <a:r>
              <a:rPr lang="de-DE" dirty="0"/>
              <a:t>❌</a:t>
            </a:r>
          </a:p>
        </p:txBody>
      </p:sp>
      <p:sp>
        <p:nvSpPr>
          <p:cNvPr id="9" name="TextBox 8">
            <a:extLst>
              <a:ext uri="{FF2B5EF4-FFF2-40B4-BE49-F238E27FC236}">
                <a16:creationId xmlns:a16="http://schemas.microsoft.com/office/drawing/2014/main" id="{B9DA6677-379E-EE6C-428D-A5FA161CB0CB}"/>
              </a:ext>
            </a:extLst>
          </p:cNvPr>
          <p:cNvSpPr txBox="1"/>
          <p:nvPr/>
        </p:nvSpPr>
        <p:spPr>
          <a:xfrm>
            <a:off x="4273242" y="3343494"/>
            <a:ext cx="364202" cy="307777"/>
          </a:xfrm>
          <a:prstGeom prst="rect">
            <a:avLst/>
          </a:prstGeom>
          <a:noFill/>
        </p:spPr>
        <p:txBody>
          <a:bodyPr wrap="none" rtlCol="0">
            <a:spAutoFit/>
          </a:bodyPr>
          <a:lstStyle/>
          <a:p>
            <a:r>
              <a:rPr lang="de-DE" dirty="0"/>
              <a:t>✅</a:t>
            </a:r>
          </a:p>
        </p:txBody>
      </p:sp>
      <p:sp>
        <p:nvSpPr>
          <p:cNvPr id="10" name="TextBox 9">
            <a:extLst>
              <a:ext uri="{FF2B5EF4-FFF2-40B4-BE49-F238E27FC236}">
                <a16:creationId xmlns:a16="http://schemas.microsoft.com/office/drawing/2014/main" id="{EBB235ED-DA12-6976-F0F0-5496822EC90B}"/>
              </a:ext>
            </a:extLst>
          </p:cNvPr>
          <p:cNvSpPr txBox="1"/>
          <p:nvPr/>
        </p:nvSpPr>
        <p:spPr>
          <a:xfrm>
            <a:off x="4273242" y="3614519"/>
            <a:ext cx="413896" cy="307777"/>
          </a:xfrm>
          <a:prstGeom prst="rect">
            <a:avLst/>
          </a:prstGeom>
          <a:noFill/>
        </p:spPr>
        <p:txBody>
          <a:bodyPr wrap="none" rtlCol="0">
            <a:spAutoFit/>
          </a:bodyPr>
          <a:lstStyle/>
          <a:p>
            <a:r>
              <a:rPr lang="de-DE" dirty="0"/>
              <a:t>❌ </a:t>
            </a:r>
          </a:p>
        </p:txBody>
      </p:sp>
      <p:sp>
        <p:nvSpPr>
          <p:cNvPr id="11" name="TextBox 10">
            <a:extLst>
              <a:ext uri="{FF2B5EF4-FFF2-40B4-BE49-F238E27FC236}">
                <a16:creationId xmlns:a16="http://schemas.microsoft.com/office/drawing/2014/main" id="{54193870-14A5-451E-A094-BA04CD25AB2A}"/>
              </a:ext>
            </a:extLst>
          </p:cNvPr>
          <p:cNvSpPr txBox="1"/>
          <p:nvPr/>
        </p:nvSpPr>
        <p:spPr>
          <a:xfrm>
            <a:off x="4273242" y="3854220"/>
            <a:ext cx="413896" cy="307777"/>
          </a:xfrm>
          <a:prstGeom prst="rect">
            <a:avLst/>
          </a:prstGeom>
          <a:noFill/>
        </p:spPr>
        <p:txBody>
          <a:bodyPr wrap="none" rtlCol="0">
            <a:spAutoFit/>
          </a:bodyPr>
          <a:lstStyle/>
          <a:p>
            <a:r>
              <a:rPr lang="de-DE" dirty="0"/>
              <a:t>❌ </a:t>
            </a:r>
          </a:p>
        </p:txBody>
      </p:sp>
    </p:spTree>
    <p:extLst>
      <p:ext uri="{BB962C8B-B14F-4D97-AF65-F5344CB8AC3E}">
        <p14:creationId xmlns:p14="http://schemas.microsoft.com/office/powerpoint/2010/main" val="1996635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1">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1">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1">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11">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1">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11">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11">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9" grpId="0"/>
      <p:bldP spid="10" grpId="0"/>
      <p:bldP spid="11" grpId="0"/>
    </p:bldLst>
  </p:timing>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a:extLst>
            <a:ext uri="{FF2B5EF4-FFF2-40B4-BE49-F238E27FC236}">
              <a16:creationId xmlns:a16="http://schemas.microsoft.com/office/drawing/2014/main" id="{0AFE9064-66D8-169B-61B7-6DEDD5D65AD9}"/>
            </a:ext>
          </a:extLst>
        </p:cNvPr>
        <p:cNvGrpSpPr/>
        <p:nvPr/>
      </p:nvGrpSpPr>
      <p:grpSpPr>
        <a:xfrm>
          <a:off x="0" y="0"/>
          <a:ext cx="0" cy="0"/>
          <a:chOff x="0" y="0"/>
          <a:chExt cx="0" cy="0"/>
        </a:xfrm>
      </p:grpSpPr>
      <p:sp>
        <p:nvSpPr>
          <p:cNvPr id="160" name="Google Shape;160;p27">
            <a:extLst>
              <a:ext uri="{FF2B5EF4-FFF2-40B4-BE49-F238E27FC236}">
                <a16:creationId xmlns:a16="http://schemas.microsoft.com/office/drawing/2014/main" id="{60479E9F-4000-6850-F8C1-30459CB857D9}"/>
              </a:ext>
            </a:extLst>
          </p:cNvPr>
          <p:cNvSpPr/>
          <p:nvPr/>
        </p:nvSpPr>
        <p:spPr>
          <a:xfrm>
            <a:off x="0" y="0"/>
            <a:ext cx="9144000" cy="47508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chemeClr val="lt1"/>
              </a:solidFill>
              <a:latin typeface="Calibri"/>
              <a:ea typeface="Calibri"/>
              <a:cs typeface="Calibri"/>
              <a:sym typeface="Calibri"/>
            </a:endParaRPr>
          </a:p>
        </p:txBody>
      </p:sp>
      <p:sp>
        <p:nvSpPr>
          <p:cNvPr id="161" name="Google Shape;161;p27">
            <a:extLst>
              <a:ext uri="{FF2B5EF4-FFF2-40B4-BE49-F238E27FC236}">
                <a16:creationId xmlns:a16="http://schemas.microsoft.com/office/drawing/2014/main" id="{36A13AB3-5988-5B25-54A2-EC559B0DB683}"/>
              </a:ext>
            </a:extLst>
          </p:cNvPr>
          <p:cNvSpPr txBox="1">
            <a:spLocks noGrp="1"/>
          </p:cNvSpPr>
          <p:nvPr>
            <p:ph type="title"/>
          </p:nvPr>
        </p:nvSpPr>
        <p:spPr>
          <a:xfrm>
            <a:off x="3858509" y="476210"/>
            <a:ext cx="48036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Kubernetes</a:t>
            </a:r>
            <a:endParaRPr dirty="0"/>
          </a:p>
        </p:txBody>
      </p:sp>
      <p:pic>
        <p:nvPicPr>
          <p:cNvPr id="162" name="Google Shape;162;p27">
            <a:extLst>
              <a:ext uri="{FF2B5EF4-FFF2-40B4-BE49-F238E27FC236}">
                <a16:creationId xmlns:a16="http://schemas.microsoft.com/office/drawing/2014/main" id="{57DFD5FF-AAB9-6833-B703-B59EF8F96474}"/>
              </a:ext>
            </a:extLst>
          </p:cNvPr>
          <p:cNvPicPr preferRelativeResize="0"/>
          <p:nvPr/>
        </p:nvPicPr>
        <p:blipFill rotWithShape="1">
          <a:blip r:embed="rId3">
            <a:alphaModFix/>
          </a:blip>
          <a:srcRect l="66729"/>
          <a:stretch/>
        </p:blipFill>
        <p:spPr>
          <a:xfrm>
            <a:off x="1010107" y="435824"/>
            <a:ext cx="1946010" cy="1857102"/>
          </a:xfrm>
          <a:prstGeom prst="rect">
            <a:avLst/>
          </a:prstGeom>
          <a:noFill/>
          <a:ln>
            <a:noFill/>
          </a:ln>
        </p:spPr>
      </p:pic>
      <p:cxnSp>
        <p:nvCxnSpPr>
          <p:cNvPr id="163" name="Google Shape;163;p27">
            <a:extLst>
              <a:ext uri="{FF2B5EF4-FFF2-40B4-BE49-F238E27FC236}">
                <a16:creationId xmlns:a16="http://schemas.microsoft.com/office/drawing/2014/main" id="{4F220DBD-C795-229F-06A0-01EC93CE99AA}"/>
              </a:ext>
            </a:extLst>
          </p:cNvPr>
          <p:cNvCxnSpPr/>
          <p:nvPr/>
        </p:nvCxnSpPr>
        <p:spPr>
          <a:xfrm>
            <a:off x="3885935" y="1564641"/>
            <a:ext cx="4389000" cy="0"/>
          </a:xfrm>
          <a:prstGeom prst="straightConnector1">
            <a:avLst/>
          </a:prstGeom>
          <a:noFill/>
          <a:ln w="9525" cap="flat" cmpd="sng">
            <a:solidFill>
              <a:srgbClr val="7F7F7F">
                <a:alpha val="89800"/>
              </a:srgbClr>
            </a:solidFill>
            <a:prstDash val="solid"/>
            <a:round/>
            <a:headEnd type="none" w="sm" len="sm"/>
            <a:tailEnd type="none" w="sm" len="sm"/>
          </a:ln>
        </p:spPr>
      </p:cxnSp>
      <p:sp>
        <p:nvSpPr>
          <p:cNvPr id="164" name="Google Shape;164;p27">
            <a:extLst>
              <a:ext uri="{FF2B5EF4-FFF2-40B4-BE49-F238E27FC236}">
                <a16:creationId xmlns:a16="http://schemas.microsoft.com/office/drawing/2014/main" id="{1D5E97D5-FE24-3D4C-5DAF-BD5BEC198693}"/>
              </a:ext>
            </a:extLst>
          </p:cNvPr>
          <p:cNvSpPr txBox="1">
            <a:spLocks noGrp="1"/>
          </p:cNvSpPr>
          <p:nvPr>
            <p:ph type="body" idx="1"/>
          </p:nvPr>
        </p:nvSpPr>
        <p:spPr>
          <a:xfrm>
            <a:off x="3858509" y="1649186"/>
            <a:ext cx="4803600" cy="2752800"/>
          </a:xfrm>
          <a:prstGeom prst="rect">
            <a:avLst/>
          </a:prstGeom>
          <a:noFill/>
          <a:ln>
            <a:noFill/>
          </a:ln>
        </p:spPr>
        <p:txBody>
          <a:bodyPr spcFirstLastPara="1" wrap="square" lIns="0" tIns="34275" rIns="0" bIns="34275" anchor="t" anchorCtr="0">
            <a:normAutofit lnSpcReduction="10000"/>
          </a:bodyPr>
          <a:lstStyle/>
          <a:p>
            <a:pPr marL="63500" lvl="0" indent="-95250" algn="l" rtl="0">
              <a:lnSpc>
                <a:spcPct val="90000"/>
              </a:lnSpc>
              <a:spcBef>
                <a:spcPts val="1100"/>
              </a:spcBef>
              <a:spcAft>
                <a:spcPts val="0"/>
              </a:spcAft>
              <a:buSzPts val="1500"/>
              <a:buFont typeface="Noto Sans Symbols"/>
              <a:buChar char="⮚"/>
            </a:pPr>
            <a:r>
              <a:rPr lang="de-DE" dirty="0"/>
              <a:t> Herausforderungen</a:t>
            </a:r>
          </a:p>
          <a:p>
            <a:pPr marL="63500" lvl="0" indent="-95250" algn="l" rtl="0">
              <a:lnSpc>
                <a:spcPct val="90000"/>
              </a:lnSpc>
              <a:spcBef>
                <a:spcPts val="1100"/>
              </a:spcBef>
              <a:spcAft>
                <a:spcPts val="0"/>
              </a:spcAft>
              <a:buSzPts val="1500"/>
              <a:buFont typeface="Noto Sans Symbols"/>
              <a:buChar char="⮚"/>
            </a:pPr>
            <a:r>
              <a:rPr lang="de-DE" dirty="0"/>
              <a:t> Kubernetes </a:t>
            </a:r>
            <a:r>
              <a:rPr lang="de-DE" dirty="0" err="1"/>
              <a:t>to</a:t>
            </a:r>
            <a:r>
              <a:rPr lang="de-DE" dirty="0"/>
              <a:t> </a:t>
            </a:r>
            <a:r>
              <a:rPr lang="de-DE" dirty="0" err="1"/>
              <a:t>the</a:t>
            </a:r>
            <a:r>
              <a:rPr lang="de-DE" dirty="0"/>
              <a:t> </a:t>
            </a:r>
            <a:r>
              <a:rPr lang="de-DE" dirty="0" err="1"/>
              <a:t>rescue</a:t>
            </a:r>
            <a:r>
              <a:rPr lang="de-DE" dirty="0"/>
              <a:t>!</a:t>
            </a:r>
          </a:p>
          <a:p>
            <a:pPr marL="63500" lvl="0" indent="-95250" algn="l" rtl="0">
              <a:lnSpc>
                <a:spcPct val="90000"/>
              </a:lnSpc>
              <a:spcBef>
                <a:spcPts val="1100"/>
              </a:spcBef>
              <a:spcAft>
                <a:spcPts val="0"/>
              </a:spcAft>
              <a:buSzPts val="1500"/>
              <a:buFont typeface="Noto Sans Symbols"/>
              <a:buChar char="⮚"/>
            </a:pPr>
            <a:r>
              <a:rPr lang="de-DE" dirty="0"/>
              <a:t> Was ist Kubernetes? </a:t>
            </a:r>
          </a:p>
          <a:p>
            <a:pPr marL="63500" lvl="0" indent="-95250" algn="l" rtl="0">
              <a:lnSpc>
                <a:spcPct val="90000"/>
              </a:lnSpc>
              <a:spcBef>
                <a:spcPts val="1100"/>
              </a:spcBef>
              <a:spcAft>
                <a:spcPts val="0"/>
              </a:spcAft>
              <a:buSzPts val="1500"/>
              <a:buFont typeface="Noto Sans Symbols"/>
              <a:buChar char="⮚"/>
            </a:pPr>
            <a:r>
              <a:rPr lang="de-DE" dirty="0"/>
              <a:t> Was bietet Kubernetes?</a:t>
            </a:r>
          </a:p>
          <a:p>
            <a:pPr marL="63500" lvl="0" indent="-95250" algn="l" rtl="0">
              <a:lnSpc>
                <a:spcPct val="90000"/>
              </a:lnSpc>
              <a:spcBef>
                <a:spcPts val="1100"/>
              </a:spcBef>
              <a:spcAft>
                <a:spcPts val="0"/>
              </a:spcAft>
              <a:buSzPts val="1500"/>
              <a:buFont typeface="Noto Sans Symbols"/>
              <a:buChar char="⮚"/>
            </a:pPr>
            <a:r>
              <a:rPr lang="de-DE" dirty="0"/>
              <a:t> Grundlagen Kubernetes</a:t>
            </a:r>
          </a:p>
          <a:p>
            <a:pPr marL="63500" lvl="0" indent="-95250" algn="l" rtl="0">
              <a:lnSpc>
                <a:spcPct val="90000"/>
              </a:lnSpc>
              <a:spcBef>
                <a:spcPts val="1100"/>
              </a:spcBef>
              <a:spcAft>
                <a:spcPts val="0"/>
              </a:spcAft>
              <a:buSzPts val="1500"/>
              <a:buFont typeface="Noto Sans Symbols"/>
              <a:buChar char="⮚"/>
            </a:pPr>
            <a:r>
              <a:rPr lang="de-DE" dirty="0"/>
              <a:t> Kubernetes Komponenten</a:t>
            </a:r>
          </a:p>
          <a:p>
            <a:pPr marL="63500" lvl="0" indent="-95250" algn="l" rtl="0">
              <a:lnSpc>
                <a:spcPct val="90000"/>
              </a:lnSpc>
              <a:spcBef>
                <a:spcPts val="1100"/>
              </a:spcBef>
              <a:spcAft>
                <a:spcPts val="0"/>
              </a:spcAft>
              <a:buSzPts val="1500"/>
              <a:buFont typeface="Noto Sans Symbols"/>
              <a:buChar char="⮚"/>
            </a:pPr>
            <a:r>
              <a:rPr lang="de-DE" dirty="0"/>
              <a:t> Kubernetes in der Praxis</a:t>
            </a:r>
          </a:p>
          <a:p>
            <a:pPr marL="63500" lvl="0" indent="-95250" algn="l" rtl="0">
              <a:lnSpc>
                <a:spcPct val="90000"/>
              </a:lnSpc>
              <a:spcBef>
                <a:spcPts val="1100"/>
              </a:spcBef>
              <a:spcAft>
                <a:spcPts val="0"/>
              </a:spcAft>
              <a:buSzPts val="1500"/>
              <a:buFont typeface="Noto Sans Symbols"/>
              <a:buChar char="⮚"/>
            </a:pPr>
            <a:r>
              <a:rPr lang="de-DE" dirty="0"/>
              <a:t> Zusammenfassung</a:t>
            </a:r>
            <a:endParaRPr dirty="0"/>
          </a:p>
        </p:txBody>
      </p:sp>
      <p:sp>
        <p:nvSpPr>
          <p:cNvPr id="165" name="Google Shape;165;p27">
            <a:extLst>
              <a:ext uri="{FF2B5EF4-FFF2-40B4-BE49-F238E27FC236}">
                <a16:creationId xmlns:a16="http://schemas.microsoft.com/office/drawing/2014/main" id="{BBA5F01E-E784-3E97-9294-955113060413}"/>
              </a:ext>
            </a:extLst>
          </p:cNvPr>
          <p:cNvSpPr/>
          <p:nvPr/>
        </p:nvSpPr>
        <p:spPr>
          <a:xfrm>
            <a:off x="11" y="4750737"/>
            <a:ext cx="9144000" cy="501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6" name="Google Shape;166;p27">
            <a:extLst>
              <a:ext uri="{FF2B5EF4-FFF2-40B4-BE49-F238E27FC236}">
                <a16:creationId xmlns:a16="http://schemas.microsoft.com/office/drawing/2014/main" id="{5FB52E22-AD91-6F5B-8007-0B79341CE227}"/>
              </a:ext>
            </a:extLst>
          </p:cNvPr>
          <p:cNvSpPr/>
          <p:nvPr/>
        </p:nvSpPr>
        <p:spPr>
          <a:xfrm>
            <a:off x="1" y="4800600"/>
            <a:ext cx="91440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7" name="Google Shape;167;p27">
            <a:extLst>
              <a:ext uri="{FF2B5EF4-FFF2-40B4-BE49-F238E27FC236}">
                <a16:creationId xmlns:a16="http://schemas.microsoft.com/office/drawing/2014/main" id="{0E1F78E4-F1BA-69D4-30B3-E1DEBCC68C28}"/>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168" name="Google Shape;168;p27">
            <a:extLst>
              <a:ext uri="{FF2B5EF4-FFF2-40B4-BE49-F238E27FC236}">
                <a16:creationId xmlns:a16="http://schemas.microsoft.com/office/drawing/2014/main" id="{D535DF93-CE70-C245-5DD2-35F78F6197E4}"/>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169" name="Google Shape;169;p27">
            <a:extLst>
              <a:ext uri="{FF2B5EF4-FFF2-40B4-BE49-F238E27FC236}">
                <a16:creationId xmlns:a16="http://schemas.microsoft.com/office/drawing/2014/main" id="{9B872B63-5D55-9772-A2D2-B1D411296E03}"/>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de"/>
              <a:t>93</a:t>
            </a:fld>
            <a:endParaRPr/>
          </a:p>
        </p:txBody>
      </p:sp>
      <p:sp>
        <p:nvSpPr>
          <p:cNvPr id="2" name="Rechteck: abgerundete Ecken 1">
            <a:extLst>
              <a:ext uri="{FF2B5EF4-FFF2-40B4-BE49-F238E27FC236}">
                <a16:creationId xmlns:a16="http://schemas.microsoft.com/office/drawing/2014/main" id="{0CB74F4B-DCAA-6202-1E02-5D629F741FEA}"/>
              </a:ext>
            </a:extLst>
          </p:cNvPr>
          <p:cNvSpPr/>
          <p:nvPr/>
        </p:nvSpPr>
        <p:spPr>
          <a:xfrm>
            <a:off x="3630792" y="3624926"/>
            <a:ext cx="5259034" cy="397565"/>
          </a:xfrm>
          <a:prstGeom prst="round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de-DE"/>
          </a:p>
        </p:txBody>
      </p:sp>
      <p:pic>
        <p:nvPicPr>
          <p:cNvPr id="3" name="Picture 2">
            <a:extLst>
              <a:ext uri="{FF2B5EF4-FFF2-40B4-BE49-F238E27FC236}">
                <a16:creationId xmlns:a16="http://schemas.microsoft.com/office/drawing/2014/main" id="{335897DF-E95F-8E3C-995C-54BCA40E1B4D}"/>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51054091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26AD62DF-9A1A-D679-4AF6-85E38450225F}"/>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663248C3-6C0E-9E59-616E-F1902ADB72F1}"/>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err="1"/>
              <a:t>Kubernetes</a:t>
            </a:r>
            <a:r>
              <a:rPr lang="de" sz="3200" dirty="0"/>
              <a:t> in der Praxis</a:t>
            </a:r>
            <a:endParaRPr sz="3200" dirty="0"/>
          </a:p>
        </p:txBody>
      </p:sp>
      <p:pic>
        <p:nvPicPr>
          <p:cNvPr id="310" name="Google Shape;310;p41">
            <a:extLst>
              <a:ext uri="{FF2B5EF4-FFF2-40B4-BE49-F238E27FC236}">
                <a16:creationId xmlns:a16="http://schemas.microsoft.com/office/drawing/2014/main" id="{C5A5573E-C81A-06E3-10DD-F78CC3E8F1D4}"/>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1282A977-5157-0743-ABAC-B37E1A4E0463}"/>
              </a:ext>
            </a:extLst>
          </p:cNvPr>
          <p:cNvSpPr txBox="1">
            <a:spLocks noGrp="1"/>
          </p:cNvSpPr>
          <p:nvPr>
            <p:ph type="body" idx="1"/>
          </p:nvPr>
        </p:nvSpPr>
        <p:spPr>
          <a:xfrm>
            <a:off x="822960" y="1981200"/>
            <a:ext cx="7543800" cy="2420500"/>
          </a:xfrm>
          <a:prstGeom prst="rect">
            <a:avLst/>
          </a:prstGeom>
          <a:noFill/>
          <a:ln>
            <a:noFill/>
          </a:ln>
        </p:spPr>
        <p:txBody>
          <a:bodyPr spcFirstLastPara="1" wrap="square" lIns="0" tIns="34275" rIns="0" bIns="34275" anchor="t" anchorCtr="0">
            <a:normAutofit fontScale="70000" lnSpcReduction="20000"/>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Die Bereitstellung von Infrastruktur, auf welcher Kubernetes Nodes laufen können, ist aufwändig und komplex.</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dirty="0"/>
              <a:t>Verschiedene Open-Source Projekte und Anbieter bieten jedoch vorgefertigte Lösungen.</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b="1" i="1" dirty="0" err="1"/>
              <a:t>Local</a:t>
            </a:r>
            <a:r>
              <a:rPr lang="de-DE" sz="1400" b="1" i="1" dirty="0"/>
              <a:t> / Self-</a:t>
            </a:r>
            <a:r>
              <a:rPr lang="de-DE" sz="1400" b="1" i="1" dirty="0" err="1"/>
              <a:t>Hosted</a:t>
            </a:r>
            <a:r>
              <a:rPr lang="de-DE" sz="1400" b="1" i="1" dirty="0"/>
              <a:t>:</a:t>
            </a:r>
          </a:p>
          <a:p>
            <a:pPr marL="984250" lvl="1" indent="-285750">
              <a:spcBef>
                <a:spcPts val="600"/>
              </a:spcBef>
              <a:buClr>
                <a:schemeClr val="dk1"/>
              </a:buClr>
              <a:buSzPts val="1100"/>
              <a:buFont typeface="Arial" panose="020B0604020202020204" pitchFamily="34" charset="0"/>
              <a:buChar char="•"/>
            </a:pPr>
            <a:r>
              <a:rPr lang="de-DE" sz="1300" dirty="0"/>
              <a:t>MicroK8s</a:t>
            </a:r>
          </a:p>
          <a:p>
            <a:pPr marL="984250" lvl="1" indent="-285750">
              <a:spcBef>
                <a:spcPts val="600"/>
              </a:spcBef>
              <a:buClr>
                <a:schemeClr val="dk1"/>
              </a:buClr>
              <a:buSzPts val="1100"/>
              <a:buFont typeface="Arial" panose="020B0604020202020204" pitchFamily="34" charset="0"/>
              <a:buChar char="•"/>
            </a:pPr>
            <a:r>
              <a:rPr lang="de-DE" sz="1300" dirty="0" err="1"/>
              <a:t>MiniKube</a:t>
            </a:r>
            <a:endParaRPr lang="de-DE" sz="1300" dirty="0"/>
          </a:p>
          <a:p>
            <a:pPr marL="984250" lvl="1" indent="-285750">
              <a:spcBef>
                <a:spcPts val="600"/>
              </a:spcBef>
              <a:buClr>
                <a:schemeClr val="dk1"/>
              </a:buClr>
              <a:buSzPts val="1100"/>
              <a:buFont typeface="Arial" panose="020B0604020202020204" pitchFamily="34" charset="0"/>
              <a:buChar char="•"/>
            </a:pPr>
            <a:r>
              <a:rPr lang="de-DE" sz="1300" dirty="0" err="1"/>
              <a:t>Kubeadm</a:t>
            </a:r>
            <a:endParaRPr lang="de-DE" sz="1300" dirty="0"/>
          </a:p>
          <a:p>
            <a:pPr marL="984250" lvl="1" indent="-285750">
              <a:spcBef>
                <a:spcPts val="600"/>
              </a:spcBef>
              <a:buClr>
                <a:schemeClr val="dk1"/>
              </a:buClr>
              <a:buSzPts val="1100"/>
              <a:buFont typeface="Arial" panose="020B0604020202020204" pitchFamily="34" charset="0"/>
              <a:buChar char="•"/>
            </a:pPr>
            <a:r>
              <a:rPr lang="de-DE" sz="1300" b="1" dirty="0"/>
              <a:t>Docker-Engine</a:t>
            </a:r>
            <a:r>
              <a:rPr lang="de-DE" sz="1300" dirty="0"/>
              <a:t> bietet ebenfalls einen Kubernetes-Modus </a:t>
            </a:r>
            <a:r>
              <a:rPr lang="de-DE" sz="1300" b="1" dirty="0"/>
              <a:t>&lt;- Übung</a:t>
            </a:r>
          </a:p>
          <a:p>
            <a:pPr marL="527050" lvl="0" indent="-285750" algn="l" rtl="0">
              <a:spcBef>
                <a:spcPts val="600"/>
              </a:spcBef>
              <a:spcAft>
                <a:spcPts val="0"/>
              </a:spcAft>
              <a:buClr>
                <a:schemeClr val="dk1"/>
              </a:buClr>
              <a:buSzPts val="1100"/>
              <a:buFont typeface="Arial" panose="020B0604020202020204" pitchFamily="34" charset="0"/>
              <a:buChar char="•"/>
            </a:pPr>
            <a:r>
              <a:rPr lang="de-DE" sz="1400" b="1" i="1" dirty="0"/>
              <a:t>Cloud-</a:t>
            </a:r>
            <a:r>
              <a:rPr lang="de-DE" sz="1400" b="1" i="1" dirty="0" err="1"/>
              <a:t>Hosted</a:t>
            </a:r>
            <a:r>
              <a:rPr lang="de-DE" sz="1400" b="1" i="1" dirty="0"/>
              <a:t>:</a:t>
            </a:r>
          </a:p>
          <a:p>
            <a:pPr marL="984250" lvl="1" indent="-285750">
              <a:spcBef>
                <a:spcPts val="600"/>
              </a:spcBef>
              <a:buClr>
                <a:schemeClr val="dk1"/>
              </a:buClr>
              <a:buSzPts val="1100"/>
              <a:buFont typeface="Arial" panose="020B0604020202020204" pitchFamily="34" charset="0"/>
              <a:buChar char="•"/>
            </a:pPr>
            <a:r>
              <a:rPr lang="de-DE" sz="1300" b="1" dirty="0"/>
              <a:t>AKS</a:t>
            </a:r>
            <a:r>
              <a:rPr lang="de-DE" sz="1300" dirty="0"/>
              <a:t> – Azure Kubernetes Service</a:t>
            </a:r>
          </a:p>
          <a:p>
            <a:pPr marL="984250" lvl="1" indent="-285750">
              <a:spcBef>
                <a:spcPts val="600"/>
              </a:spcBef>
              <a:buClr>
                <a:schemeClr val="dk1"/>
              </a:buClr>
              <a:buSzPts val="1100"/>
              <a:buFont typeface="Arial" panose="020B0604020202020204" pitchFamily="34" charset="0"/>
              <a:buChar char="•"/>
            </a:pPr>
            <a:r>
              <a:rPr lang="de-DE" sz="1300" b="1" dirty="0"/>
              <a:t>Amazon EC2 </a:t>
            </a:r>
            <a:r>
              <a:rPr lang="de-DE" sz="1300" dirty="0"/>
              <a:t>– AWS selbst-verwaltete Kubernetes Cluster</a:t>
            </a:r>
          </a:p>
          <a:p>
            <a:pPr marL="984250" lvl="1" indent="-285750">
              <a:spcBef>
                <a:spcPts val="600"/>
              </a:spcBef>
              <a:buClr>
                <a:schemeClr val="dk1"/>
              </a:buClr>
              <a:buSzPts val="1100"/>
              <a:buFont typeface="Arial" panose="020B0604020202020204" pitchFamily="34" charset="0"/>
              <a:buChar char="•"/>
            </a:pPr>
            <a:r>
              <a:rPr lang="de-DE" sz="1300" b="1" dirty="0"/>
              <a:t>Amazon EKS </a:t>
            </a:r>
            <a:r>
              <a:rPr lang="de-DE" sz="1300" dirty="0"/>
              <a:t>– Durch Amazon verwaltete Cluster</a:t>
            </a:r>
          </a:p>
          <a:p>
            <a:pPr marL="984250" lvl="1" indent="-285750">
              <a:spcBef>
                <a:spcPts val="600"/>
              </a:spcBef>
              <a:buClr>
                <a:schemeClr val="dk1"/>
              </a:buClr>
              <a:buSzPts val="1100"/>
              <a:buFont typeface="Arial" panose="020B0604020202020204" pitchFamily="34" charset="0"/>
              <a:buChar char="•"/>
            </a:pPr>
            <a:r>
              <a:rPr lang="de-DE" sz="1300" b="1" dirty="0"/>
              <a:t>GKE</a:t>
            </a:r>
            <a:r>
              <a:rPr lang="de-DE" sz="1300" dirty="0"/>
              <a:t> – Google Kubernetes Engine</a:t>
            </a:r>
          </a:p>
          <a:p>
            <a:pPr marL="984250" lvl="1" indent="-285750">
              <a:spcBef>
                <a:spcPts val="600"/>
              </a:spcBef>
              <a:buClr>
                <a:schemeClr val="dk1"/>
              </a:buClr>
              <a:buSzPts val="1100"/>
              <a:buFont typeface="Arial" panose="020B0604020202020204" pitchFamily="34" charset="0"/>
              <a:buChar char="•"/>
            </a:pPr>
            <a:r>
              <a:rPr lang="de-DE" sz="1300" dirty="0"/>
              <a:t>...</a:t>
            </a:r>
          </a:p>
        </p:txBody>
      </p:sp>
      <p:sp>
        <p:nvSpPr>
          <p:cNvPr id="312" name="Google Shape;312;p41">
            <a:extLst>
              <a:ext uri="{FF2B5EF4-FFF2-40B4-BE49-F238E27FC236}">
                <a16:creationId xmlns:a16="http://schemas.microsoft.com/office/drawing/2014/main" id="{D5ACCBF1-35D1-6EB2-CC60-F5976B9249C4}"/>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94</a:t>
            </a:fld>
            <a:endParaRPr/>
          </a:p>
        </p:txBody>
      </p:sp>
      <p:sp>
        <p:nvSpPr>
          <p:cNvPr id="313" name="Google Shape;313;p41">
            <a:extLst>
              <a:ext uri="{FF2B5EF4-FFF2-40B4-BE49-F238E27FC236}">
                <a16:creationId xmlns:a16="http://schemas.microsoft.com/office/drawing/2014/main" id="{426CA6D0-EDC1-D0BF-4829-ABE068131142}"/>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4DB973F4-3EA6-4E27-6C6C-8110736D2239}"/>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DDFEDDF5-6A8C-9C8D-3A6A-691FA6B8CE6D}"/>
              </a:ext>
            </a:extLst>
          </p:cNvPr>
          <p:cNvPicPr>
            <a:picLocks noChangeAspect="1"/>
          </p:cNvPicPr>
          <p:nvPr/>
        </p:nvPicPr>
        <p:blipFill>
          <a:blip r:embed="rId4"/>
          <a:stretch>
            <a:fillRect/>
          </a:stretch>
        </p:blipFill>
        <p:spPr>
          <a:xfrm>
            <a:off x="7971189" y="0"/>
            <a:ext cx="1172811" cy="1141887"/>
          </a:xfrm>
          <a:prstGeom prst="rect">
            <a:avLst/>
          </a:prstGeom>
        </p:spPr>
      </p:pic>
      <p:sp>
        <p:nvSpPr>
          <p:cNvPr id="3" name="TextBox 2">
            <a:extLst>
              <a:ext uri="{FF2B5EF4-FFF2-40B4-BE49-F238E27FC236}">
                <a16:creationId xmlns:a16="http://schemas.microsoft.com/office/drawing/2014/main" id="{A942EC1E-60B2-A6A9-3E46-5C0AE5059CA8}"/>
              </a:ext>
            </a:extLst>
          </p:cNvPr>
          <p:cNvSpPr txBox="1"/>
          <p:nvPr/>
        </p:nvSpPr>
        <p:spPr>
          <a:xfrm>
            <a:off x="822958" y="1421212"/>
            <a:ext cx="4028442" cy="307777"/>
          </a:xfrm>
          <a:prstGeom prst="rect">
            <a:avLst/>
          </a:prstGeom>
          <a:noFill/>
        </p:spPr>
        <p:txBody>
          <a:bodyPr wrap="square" rtlCol="0">
            <a:spAutoFit/>
          </a:bodyPr>
          <a:lstStyle/>
          <a:p>
            <a:r>
              <a:rPr lang="de-DE" u="sng" dirty="0"/>
              <a:t>Praktische Anwendung</a:t>
            </a:r>
          </a:p>
        </p:txBody>
      </p:sp>
    </p:spTree>
    <p:extLst>
      <p:ext uri="{BB962C8B-B14F-4D97-AF65-F5344CB8AC3E}">
        <p14:creationId xmlns:p14="http://schemas.microsoft.com/office/powerpoint/2010/main" val="428501852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a:extLst>
            <a:ext uri="{FF2B5EF4-FFF2-40B4-BE49-F238E27FC236}">
              <a16:creationId xmlns:a16="http://schemas.microsoft.com/office/drawing/2014/main" id="{24147B37-1747-7E60-379B-7768E126DE17}"/>
            </a:ext>
          </a:extLst>
        </p:cNvPr>
        <p:cNvGrpSpPr/>
        <p:nvPr/>
      </p:nvGrpSpPr>
      <p:grpSpPr>
        <a:xfrm>
          <a:off x="0" y="0"/>
          <a:ext cx="0" cy="0"/>
          <a:chOff x="0" y="0"/>
          <a:chExt cx="0" cy="0"/>
        </a:xfrm>
      </p:grpSpPr>
      <p:sp>
        <p:nvSpPr>
          <p:cNvPr id="160" name="Google Shape;160;p27">
            <a:extLst>
              <a:ext uri="{FF2B5EF4-FFF2-40B4-BE49-F238E27FC236}">
                <a16:creationId xmlns:a16="http://schemas.microsoft.com/office/drawing/2014/main" id="{E777B654-7742-35DE-0645-F324E9A5D7E0}"/>
              </a:ext>
            </a:extLst>
          </p:cNvPr>
          <p:cNvSpPr/>
          <p:nvPr/>
        </p:nvSpPr>
        <p:spPr>
          <a:xfrm>
            <a:off x="0" y="0"/>
            <a:ext cx="9144000" cy="47508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chemeClr val="lt1"/>
              </a:solidFill>
              <a:latin typeface="Calibri"/>
              <a:ea typeface="Calibri"/>
              <a:cs typeface="Calibri"/>
              <a:sym typeface="Calibri"/>
            </a:endParaRPr>
          </a:p>
        </p:txBody>
      </p:sp>
      <p:sp>
        <p:nvSpPr>
          <p:cNvPr id="161" name="Google Shape;161;p27">
            <a:extLst>
              <a:ext uri="{FF2B5EF4-FFF2-40B4-BE49-F238E27FC236}">
                <a16:creationId xmlns:a16="http://schemas.microsoft.com/office/drawing/2014/main" id="{D911F1B9-ECD4-3A84-2CB3-BA75B08451A6}"/>
              </a:ext>
            </a:extLst>
          </p:cNvPr>
          <p:cNvSpPr txBox="1">
            <a:spLocks noGrp="1"/>
          </p:cNvSpPr>
          <p:nvPr>
            <p:ph type="title"/>
          </p:nvPr>
        </p:nvSpPr>
        <p:spPr>
          <a:xfrm>
            <a:off x="3858509" y="476210"/>
            <a:ext cx="48036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DE" dirty="0"/>
              <a:t>Kubernetes</a:t>
            </a:r>
            <a:endParaRPr dirty="0"/>
          </a:p>
        </p:txBody>
      </p:sp>
      <p:pic>
        <p:nvPicPr>
          <p:cNvPr id="162" name="Google Shape;162;p27">
            <a:extLst>
              <a:ext uri="{FF2B5EF4-FFF2-40B4-BE49-F238E27FC236}">
                <a16:creationId xmlns:a16="http://schemas.microsoft.com/office/drawing/2014/main" id="{71AF3847-45EC-D8D5-DB74-109F1DAE0C24}"/>
              </a:ext>
            </a:extLst>
          </p:cNvPr>
          <p:cNvPicPr preferRelativeResize="0"/>
          <p:nvPr/>
        </p:nvPicPr>
        <p:blipFill rotWithShape="1">
          <a:blip r:embed="rId3">
            <a:alphaModFix/>
          </a:blip>
          <a:srcRect l="66729"/>
          <a:stretch/>
        </p:blipFill>
        <p:spPr>
          <a:xfrm>
            <a:off x="1010107" y="435824"/>
            <a:ext cx="1946010" cy="1857102"/>
          </a:xfrm>
          <a:prstGeom prst="rect">
            <a:avLst/>
          </a:prstGeom>
          <a:noFill/>
          <a:ln>
            <a:noFill/>
          </a:ln>
        </p:spPr>
      </p:pic>
      <p:cxnSp>
        <p:nvCxnSpPr>
          <p:cNvPr id="163" name="Google Shape;163;p27">
            <a:extLst>
              <a:ext uri="{FF2B5EF4-FFF2-40B4-BE49-F238E27FC236}">
                <a16:creationId xmlns:a16="http://schemas.microsoft.com/office/drawing/2014/main" id="{A7B05E0F-255E-4C7D-18B6-02E2B3A8CA68}"/>
              </a:ext>
            </a:extLst>
          </p:cNvPr>
          <p:cNvCxnSpPr/>
          <p:nvPr/>
        </p:nvCxnSpPr>
        <p:spPr>
          <a:xfrm>
            <a:off x="3885935" y="1564641"/>
            <a:ext cx="4389000" cy="0"/>
          </a:xfrm>
          <a:prstGeom prst="straightConnector1">
            <a:avLst/>
          </a:prstGeom>
          <a:noFill/>
          <a:ln w="9525" cap="flat" cmpd="sng">
            <a:solidFill>
              <a:srgbClr val="7F7F7F">
                <a:alpha val="89800"/>
              </a:srgbClr>
            </a:solidFill>
            <a:prstDash val="solid"/>
            <a:round/>
            <a:headEnd type="none" w="sm" len="sm"/>
            <a:tailEnd type="none" w="sm" len="sm"/>
          </a:ln>
        </p:spPr>
      </p:cxnSp>
      <p:sp>
        <p:nvSpPr>
          <p:cNvPr id="164" name="Google Shape;164;p27">
            <a:extLst>
              <a:ext uri="{FF2B5EF4-FFF2-40B4-BE49-F238E27FC236}">
                <a16:creationId xmlns:a16="http://schemas.microsoft.com/office/drawing/2014/main" id="{977E39D7-4F3C-A083-E4B9-DFA48F31C634}"/>
              </a:ext>
            </a:extLst>
          </p:cNvPr>
          <p:cNvSpPr txBox="1">
            <a:spLocks noGrp="1"/>
          </p:cNvSpPr>
          <p:nvPr>
            <p:ph type="body" idx="1"/>
          </p:nvPr>
        </p:nvSpPr>
        <p:spPr>
          <a:xfrm>
            <a:off x="3858509" y="1649186"/>
            <a:ext cx="4803600" cy="2752800"/>
          </a:xfrm>
          <a:prstGeom prst="rect">
            <a:avLst/>
          </a:prstGeom>
          <a:noFill/>
          <a:ln>
            <a:noFill/>
          </a:ln>
        </p:spPr>
        <p:txBody>
          <a:bodyPr spcFirstLastPara="1" wrap="square" lIns="0" tIns="34275" rIns="0" bIns="34275" anchor="t" anchorCtr="0">
            <a:normAutofit lnSpcReduction="10000"/>
          </a:bodyPr>
          <a:lstStyle/>
          <a:p>
            <a:pPr marL="63500" lvl="0" indent="-95250" algn="l" rtl="0">
              <a:lnSpc>
                <a:spcPct val="90000"/>
              </a:lnSpc>
              <a:spcBef>
                <a:spcPts val="1100"/>
              </a:spcBef>
              <a:spcAft>
                <a:spcPts val="0"/>
              </a:spcAft>
              <a:buSzPts val="1500"/>
              <a:buFont typeface="Noto Sans Symbols"/>
              <a:buChar char="⮚"/>
            </a:pPr>
            <a:r>
              <a:rPr lang="de-DE" dirty="0"/>
              <a:t> Herausforderungen</a:t>
            </a:r>
          </a:p>
          <a:p>
            <a:pPr marL="63500" lvl="0" indent="-95250" algn="l" rtl="0">
              <a:lnSpc>
                <a:spcPct val="90000"/>
              </a:lnSpc>
              <a:spcBef>
                <a:spcPts val="1100"/>
              </a:spcBef>
              <a:spcAft>
                <a:spcPts val="0"/>
              </a:spcAft>
              <a:buSzPts val="1500"/>
              <a:buFont typeface="Noto Sans Symbols"/>
              <a:buChar char="⮚"/>
            </a:pPr>
            <a:r>
              <a:rPr lang="de-DE" dirty="0"/>
              <a:t> Kubernetes </a:t>
            </a:r>
            <a:r>
              <a:rPr lang="de-DE" dirty="0" err="1"/>
              <a:t>to</a:t>
            </a:r>
            <a:r>
              <a:rPr lang="de-DE" dirty="0"/>
              <a:t> </a:t>
            </a:r>
            <a:r>
              <a:rPr lang="de-DE" dirty="0" err="1"/>
              <a:t>the</a:t>
            </a:r>
            <a:r>
              <a:rPr lang="de-DE" dirty="0"/>
              <a:t> </a:t>
            </a:r>
            <a:r>
              <a:rPr lang="de-DE" dirty="0" err="1"/>
              <a:t>rescue</a:t>
            </a:r>
            <a:r>
              <a:rPr lang="de-DE" dirty="0"/>
              <a:t>!</a:t>
            </a:r>
          </a:p>
          <a:p>
            <a:pPr marL="63500" lvl="0" indent="-95250" algn="l" rtl="0">
              <a:lnSpc>
                <a:spcPct val="90000"/>
              </a:lnSpc>
              <a:spcBef>
                <a:spcPts val="1100"/>
              </a:spcBef>
              <a:spcAft>
                <a:spcPts val="0"/>
              </a:spcAft>
              <a:buSzPts val="1500"/>
              <a:buFont typeface="Noto Sans Symbols"/>
              <a:buChar char="⮚"/>
            </a:pPr>
            <a:r>
              <a:rPr lang="de-DE" dirty="0"/>
              <a:t> Was ist Kubernetes? </a:t>
            </a:r>
          </a:p>
          <a:p>
            <a:pPr marL="63500" lvl="0" indent="-95250" algn="l" rtl="0">
              <a:lnSpc>
                <a:spcPct val="90000"/>
              </a:lnSpc>
              <a:spcBef>
                <a:spcPts val="1100"/>
              </a:spcBef>
              <a:spcAft>
                <a:spcPts val="0"/>
              </a:spcAft>
              <a:buSzPts val="1500"/>
              <a:buFont typeface="Noto Sans Symbols"/>
              <a:buChar char="⮚"/>
            </a:pPr>
            <a:r>
              <a:rPr lang="de-DE" dirty="0"/>
              <a:t> Was bietet Kubernetes?</a:t>
            </a:r>
          </a:p>
          <a:p>
            <a:pPr marL="63500" lvl="0" indent="-95250" algn="l" rtl="0">
              <a:lnSpc>
                <a:spcPct val="90000"/>
              </a:lnSpc>
              <a:spcBef>
                <a:spcPts val="1100"/>
              </a:spcBef>
              <a:spcAft>
                <a:spcPts val="0"/>
              </a:spcAft>
              <a:buSzPts val="1500"/>
              <a:buFont typeface="Noto Sans Symbols"/>
              <a:buChar char="⮚"/>
            </a:pPr>
            <a:r>
              <a:rPr lang="de-DE" dirty="0"/>
              <a:t> Grundlagen Kubernetes</a:t>
            </a:r>
          </a:p>
          <a:p>
            <a:pPr marL="63500" lvl="0" indent="-95250" algn="l" rtl="0">
              <a:lnSpc>
                <a:spcPct val="90000"/>
              </a:lnSpc>
              <a:spcBef>
                <a:spcPts val="1100"/>
              </a:spcBef>
              <a:spcAft>
                <a:spcPts val="0"/>
              </a:spcAft>
              <a:buSzPts val="1500"/>
              <a:buFont typeface="Noto Sans Symbols"/>
              <a:buChar char="⮚"/>
            </a:pPr>
            <a:r>
              <a:rPr lang="de-DE" dirty="0"/>
              <a:t> Kubernetes Komponenten</a:t>
            </a:r>
          </a:p>
          <a:p>
            <a:pPr marL="63500" lvl="0" indent="-95250" algn="l" rtl="0">
              <a:lnSpc>
                <a:spcPct val="90000"/>
              </a:lnSpc>
              <a:spcBef>
                <a:spcPts val="1100"/>
              </a:spcBef>
              <a:spcAft>
                <a:spcPts val="0"/>
              </a:spcAft>
              <a:buSzPts val="1500"/>
              <a:buFont typeface="Noto Sans Symbols"/>
              <a:buChar char="⮚"/>
            </a:pPr>
            <a:r>
              <a:rPr lang="de-DE" dirty="0"/>
              <a:t> Kubernetes in der Praxis</a:t>
            </a:r>
          </a:p>
          <a:p>
            <a:pPr marL="63500" lvl="0" indent="-95250" algn="l" rtl="0">
              <a:lnSpc>
                <a:spcPct val="90000"/>
              </a:lnSpc>
              <a:spcBef>
                <a:spcPts val="1100"/>
              </a:spcBef>
              <a:spcAft>
                <a:spcPts val="0"/>
              </a:spcAft>
              <a:buSzPts val="1500"/>
              <a:buFont typeface="Noto Sans Symbols"/>
              <a:buChar char="⮚"/>
            </a:pPr>
            <a:r>
              <a:rPr lang="de-DE" dirty="0"/>
              <a:t> Zusammenfassung</a:t>
            </a:r>
            <a:endParaRPr dirty="0"/>
          </a:p>
        </p:txBody>
      </p:sp>
      <p:sp>
        <p:nvSpPr>
          <p:cNvPr id="165" name="Google Shape;165;p27">
            <a:extLst>
              <a:ext uri="{FF2B5EF4-FFF2-40B4-BE49-F238E27FC236}">
                <a16:creationId xmlns:a16="http://schemas.microsoft.com/office/drawing/2014/main" id="{BA2A8745-8823-127D-5F69-08E844D5FB97}"/>
              </a:ext>
            </a:extLst>
          </p:cNvPr>
          <p:cNvSpPr/>
          <p:nvPr/>
        </p:nvSpPr>
        <p:spPr>
          <a:xfrm>
            <a:off x="11" y="4750737"/>
            <a:ext cx="9144000" cy="501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6" name="Google Shape;166;p27">
            <a:extLst>
              <a:ext uri="{FF2B5EF4-FFF2-40B4-BE49-F238E27FC236}">
                <a16:creationId xmlns:a16="http://schemas.microsoft.com/office/drawing/2014/main" id="{8CCC7F66-1ED6-8F99-464D-E958770F0DE4}"/>
              </a:ext>
            </a:extLst>
          </p:cNvPr>
          <p:cNvSpPr/>
          <p:nvPr/>
        </p:nvSpPr>
        <p:spPr>
          <a:xfrm>
            <a:off x="1" y="4800600"/>
            <a:ext cx="91440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67" name="Google Shape;167;p27">
            <a:extLst>
              <a:ext uri="{FF2B5EF4-FFF2-40B4-BE49-F238E27FC236}">
                <a16:creationId xmlns:a16="http://schemas.microsoft.com/office/drawing/2014/main" id="{FA431E36-3568-52C3-F538-351A7A3987E9}"/>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168" name="Google Shape;168;p27">
            <a:extLst>
              <a:ext uri="{FF2B5EF4-FFF2-40B4-BE49-F238E27FC236}">
                <a16:creationId xmlns:a16="http://schemas.microsoft.com/office/drawing/2014/main" id="{E6AC439E-24FB-BAE1-484A-3B42D6C37695}"/>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sp>
        <p:nvSpPr>
          <p:cNvPr id="169" name="Google Shape;169;p27">
            <a:extLst>
              <a:ext uri="{FF2B5EF4-FFF2-40B4-BE49-F238E27FC236}">
                <a16:creationId xmlns:a16="http://schemas.microsoft.com/office/drawing/2014/main" id="{5DD5ACBF-4F33-3D8F-46B6-99EF44F344D5}"/>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de"/>
              <a:t>95</a:t>
            </a:fld>
            <a:endParaRPr/>
          </a:p>
        </p:txBody>
      </p:sp>
      <p:sp>
        <p:nvSpPr>
          <p:cNvPr id="2" name="Rechteck: abgerundete Ecken 1">
            <a:extLst>
              <a:ext uri="{FF2B5EF4-FFF2-40B4-BE49-F238E27FC236}">
                <a16:creationId xmlns:a16="http://schemas.microsoft.com/office/drawing/2014/main" id="{AD03DCB3-C53D-DA56-59DD-7510268D26CA}"/>
              </a:ext>
            </a:extLst>
          </p:cNvPr>
          <p:cNvSpPr/>
          <p:nvPr/>
        </p:nvSpPr>
        <p:spPr>
          <a:xfrm>
            <a:off x="3630792" y="3985190"/>
            <a:ext cx="5259034" cy="397565"/>
          </a:xfrm>
          <a:prstGeom prst="round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de-DE"/>
          </a:p>
        </p:txBody>
      </p:sp>
      <p:pic>
        <p:nvPicPr>
          <p:cNvPr id="3" name="Picture 2">
            <a:extLst>
              <a:ext uri="{FF2B5EF4-FFF2-40B4-BE49-F238E27FC236}">
                <a16:creationId xmlns:a16="http://schemas.microsoft.com/office/drawing/2014/main" id="{A101C606-68EE-58CE-5783-1BD6E13A927F}"/>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240508358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0D4B3734-23B1-FDD9-5253-8A353E171F2C}"/>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6679D94C-E53F-A9E1-D206-7C4FAE8F6607}"/>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sz="3200" dirty="0"/>
              <a:t>Zusammenfassung</a:t>
            </a:r>
            <a:endParaRPr sz="3200" dirty="0"/>
          </a:p>
        </p:txBody>
      </p:sp>
      <p:pic>
        <p:nvPicPr>
          <p:cNvPr id="310" name="Google Shape;310;p41">
            <a:extLst>
              <a:ext uri="{FF2B5EF4-FFF2-40B4-BE49-F238E27FC236}">
                <a16:creationId xmlns:a16="http://schemas.microsoft.com/office/drawing/2014/main" id="{3C328F1D-9F4F-F1FA-38B1-5615913B18AB}"/>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4F444B67-17F1-4577-3287-E7A79ACED552}"/>
              </a:ext>
            </a:extLst>
          </p:cNvPr>
          <p:cNvSpPr txBox="1">
            <a:spLocks noGrp="1"/>
          </p:cNvSpPr>
          <p:nvPr>
            <p:ph type="body" idx="1"/>
          </p:nvPr>
        </p:nvSpPr>
        <p:spPr>
          <a:xfrm>
            <a:off x="822960" y="1981200"/>
            <a:ext cx="7543800" cy="2420500"/>
          </a:xfrm>
          <a:prstGeom prst="rect">
            <a:avLst/>
          </a:prstGeom>
          <a:noFill/>
          <a:ln>
            <a:noFill/>
          </a:ln>
        </p:spPr>
        <p:txBody>
          <a:bodyPr spcFirstLastPara="1" wrap="square" lIns="0" tIns="34275" rIns="0" bIns="34275" anchor="t" anchorCtr="0">
            <a:normAutofit/>
          </a:bodyPr>
          <a:lstStyle/>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Mächtige Plattform, um große Anzahl an Containern zu Provisionieren.</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Erlaubt Aufbau von komplexer Infrastruktur.</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Vereinfacht Aufbau und Wartung von komplexer Infrastruktur.</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Security, Routing, Monitoring, ... -&gt; Alles in einem Paket.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Grundtechnologie sind Container.</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Sehr erweiterbar und modifizierbar.</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Deklarativer Ansatz minimiert Fehlerquellen und erleichtert Reproduzierbarkeit.</a:t>
            </a:r>
          </a:p>
          <a:p>
            <a:pPr marL="527050" lvl="0" indent="-285750" algn="l" rtl="0">
              <a:spcBef>
                <a:spcPts val="600"/>
              </a:spcBef>
              <a:spcAft>
                <a:spcPts val="0"/>
              </a:spcAft>
              <a:buClr>
                <a:schemeClr val="dk1"/>
              </a:buClr>
              <a:buSzPts val="1100"/>
              <a:buFont typeface="Arial" panose="020B0604020202020204" pitchFamily="34" charset="0"/>
              <a:buChar char="•"/>
            </a:pPr>
            <a:r>
              <a:rPr lang="de-DE" sz="1300" dirty="0"/>
              <a:t>In verschiedensten Umgebungen einsetzbar. (Einzelner Rechner bis hin zu globaler Verteilung auf Rechenzentren)</a:t>
            </a:r>
          </a:p>
        </p:txBody>
      </p:sp>
      <p:sp>
        <p:nvSpPr>
          <p:cNvPr id="312" name="Google Shape;312;p41">
            <a:extLst>
              <a:ext uri="{FF2B5EF4-FFF2-40B4-BE49-F238E27FC236}">
                <a16:creationId xmlns:a16="http://schemas.microsoft.com/office/drawing/2014/main" id="{18D45503-4AE9-F487-8673-C1352D8D70F9}"/>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96</a:t>
            </a:fld>
            <a:endParaRPr/>
          </a:p>
        </p:txBody>
      </p:sp>
      <p:sp>
        <p:nvSpPr>
          <p:cNvPr id="313" name="Google Shape;313;p41">
            <a:extLst>
              <a:ext uri="{FF2B5EF4-FFF2-40B4-BE49-F238E27FC236}">
                <a16:creationId xmlns:a16="http://schemas.microsoft.com/office/drawing/2014/main" id="{0B7B8CE7-69A8-83D9-0F26-668DD5AA1E20}"/>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73D52945-6EC5-0B18-E53E-5F959973EFD5}"/>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t>
            </a:r>
            <a:r>
              <a:rPr lang="de" dirty="0" err="1"/>
              <a:t>Kubernetes</a:t>
            </a:r>
            <a:r>
              <a:rPr lang="de" dirty="0"/>
              <a:t>                                                                  AUTOR: Tilman Sattler</a:t>
            </a:r>
            <a:endParaRPr dirty="0"/>
          </a:p>
        </p:txBody>
      </p:sp>
      <p:pic>
        <p:nvPicPr>
          <p:cNvPr id="2" name="Picture 1">
            <a:extLst>
              <a:ext uri="{FF2B5EF4-FFF2-40B4-BE49-F238E27FC236}">
                <a16:creationId xmlns:a16="http://schemas.microsoft.com/office/drawing/2014/main" id="{6FE5897E-D27D-0011-0B4B-A75FBD748274}"/>
              </a:ext>
            </a:extLst>
          </p:cNvPr>
          <p:cNvPicPr>
            <a:picLocks noChangeAspect="1"/>
          </p:cNvPicPr>
          <p:nvPr/>
        </p:nvPicPr>
        <p:blipFill>
          <a:blip r:embed="rId4"/>
          <a:stretch>
            <a:fillRect/>
          </a:stretch>
        </p:blipFill>
        <p:spPr>
          <a:xfrm>
            <a:off x="7971189" y="0"/>
            <a:ext cx="1172811" cy="1141887"/>
          </a:xfrm>
          <a:prstGeom prst="rect">
            <a:avLst/>
          </a:prstGeom>
        </p:spPr>
      </p:pic>
    </p:spTree>
    <p:extLst>
      <p:ext uri="{BB962C8B-B14F-4D97-AF65-F5344CB8AC3E}">
        <p14:creationId xmlns:p14="http://schemas.microsoft.com/office/powerpoint/2010/main" val="306219510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00D1AB66-CB53-0C6D-CF79-55230468BB55}"/>
            </a:ext>
          </a:extLst>
        </p:cNvPr>
        <p:cNvGrpSpPr/>
        <p:nvPr/>
      </p:nvGrpSpPr>
      <p:grpSpPr>
        <a:xfrm>
          <a:off x="0" y="0"/>
          <a:ext cx="0" cy="0"/>
          <a:chOff x="0" y="0"/>
          <a:chExt cx="0" cy="0"/>
        </a:xfrm>
      </p:grpSpPr>
      <p:sp>
        <p:nvSpPr>
          <p:cNvPr id="309" name="Google Shape;309;p41">
            <a:extLst>
              <a:ext uri="{FF2B5EF4-FFF2-40B4-BE49-F238E27FC236}">
                <a16:creationId xmlns:a16="http://schemas.microsoft.com/office/drawing/2014/main" id="{F082F104-11BC-D515-A9B0-704295AC1AE5}"/>
              </a:ext>
            </a:extLst>
          </p:cNvPr>
          <p:cNvSpPr txBox="1">
            <a:spLocks noGrp="1"/>
          </p:cNvSpPr>
          <p:nvPr>
            <p:ph type="title"/>
          </p:nvPr>
        </p:nvSpPr>
        <p:spPr>
          <a:xfrm>
            <a:off x="865544" y="197750"/>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85000"/>
              </a:lnSpc>
              <a:spcBef>
                <a:spcPts val="0"/>
              </a:spcBef>
              <a:spcAft>
                <a:spcPts val="0"/>
              </a:spcAft>
              <a:buClr>
                <a:srgbClr val="3F3F3F"/>
              </a:buClr>
              <a:buSzPts val="3600"/>
              <a:buFont typeface="Calibri"/>
              <a:buNone/>
            </a:pPr>
            <a:r>
              <a:rPr lang="de" dirty="0"/>
              <a:t>Überschrift</a:t>
            </a:r>
            <a:endParaRPr dirty="0"/>
          </a:p>
        </p:txBody>
      </p:sp>
      <p:pic>
        <p:nvPicPr>
          <p:cNvPr id="310" name="Google Shape;310;p41">
            <a:extLst>
              <a:ext uri="{FF2B5EF4-FFF2-40B4-BE49-F238E27FC236}">
                <a16:creationId xmlns:a16="http://schemas.microsoft.com/office/drawing/2014/main" id="{C54C2B74-9522-9B75-0116-579EDE379BF5}"/>
              </a:ext>
            </a:extLst>
          </p:cNvPr>
          <p:cNvPicPr preferRelativeResize="0"/>
          <p:nvPr/>
        </p:nvPicPr>
        <p:blipFill rotWithShape="1">
          <a:blip r:embed="rId3">
            <a:alphaModFix/>
          </a:blip>
          <a:srcRect l="66729"/>
          <a:stretch/>
        </p:blipFill>
        <p:spPr>
          <a:xfrm>
            <a:off x="511443" y="866414"/>
            <a:ext cx="311515" cy="296377"/>
          </a:xfrm>
          <a:prstGeom prst="rect">
            <a:avLst/>
          </a:prstGeom>
          <a:noFill/>
          <a:ln>
            <a:noFill/>
          </a:ln>
        </p:spPr>
      </p:pic>
      <p:sp>
        <p:nvSpPr>
          <p:cNvPr id="311" name="Google Shape;311;p41">
            <a:extLst>
              <a:ext uri="{FF2B5EF4-FFF2-40B4-BE49-F238E27FC236}">
                <a16:creationId xmlns:a16="http://schemas.microsoft.com/office/drawing/2014/main" id="{43AE22F7-B18D-B80F-237D-18779A2B2C0D}"/>
              </a:ext>
            </a:extLst>
          </p:cNvPr>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rmAutofit/>
          </a:bodyPr>
          <a:lstStyle/>
          <a:p>
            <a:pPr marL="292100" lvl="0" indent="-50800" algn="l" rtl="0">
              <a:spcBef>
                <a:spcPts val="600"/>
              </a:spcBef>
              <a:spcAft>
                <a:spcPts val="0"/>
              </a:spcAft>
              <a:buClr>
                <a:schemeClr val="dk1"/>
              </a:buClr>
              <a:buSzPts val="1100"/>
              <a:buFont typeface="Arial"/>
              <a:buNone/>
            </a:pPr>
            <a:r>
              <a:rPr lang="de-DE" sz="1400" dirty="0" err="1"/>
              <a:t>TextTextText</a:t>
            </a:r>
            <a:endParaRPr sz="1400" dirty="0"/>
          </a:p>
        </p:txBody>
      </p:sp>
      <p:sp>
        <p:nvSpPr>
          <p:cNvPr id="312" name="Google Shape;312;p41">
            <a:extLst>
              <a:ext uri="{FF2B5EF4-FFF2-40B4-BE49-F238E27FC236}">
                <a16:creationId xmlns:a16="http://schemas.microsoft.com/office/drawing/2014/main" id="{408AD5A2-4B48-7AB8-48A6-AB0F448C9C92}"/>
              </a:ext>
            </a:extLst>
          </p:cNvPr>
          <p:cNvSpPr txBox="1">
            <a:spLocks noGrp="1"/>
          </p:cNvSpPr>
          <p:nvPr>
            <p:ph type="sldNum" idx="12"/>
          </p:nvPr>
        </p:nvSpPr>
        <p:spPr>
          <a:xfrm>
            <a:off x="7425344" y="4844839"/>
            <a:ext cx="9840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de"/>
              <a:t>97</a:t>
            </a:fld>
            <a:endParaRPr/>
          </a:p>
        </p:txBody>
      </p:sp>
      <p:sp>
        <p:nvSpPr>
          <p:cNvPr id="313" name="Google Shape;313;p41">
            <a:extLst>
              <a:ext uri="{FF2B5EF4-FFF2-40B4-BE49-F238E27FC236}">
                <a16:creationId xmlns:a16="http://schemas.microsoft.com/office/drawing/2014/main" id="{F6CF254B-8681-247F-CEE9-CE262C2D2066}"/>
              </a:ext>
            </a:extLst>
          </p:cNvPr>
          <p:cNvSpPr txBox="1">
            <a:spLocks noGrp="1"/>
          </p:cNvSpPr>
          <p:nvPr>
            <p:ph type="dt" idx="10"/>
          </p:nvPr>
        </p:nvSpPr>
        <p:spPr>
          <a:xfrm>
            <a:off x="822960" y="4844839"/>
            <a:ext cx="18543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de" dirty="0"/>
              <a:t>2024</a:t>
            </a:r>
            <a:endParaRPr dirty="0"/>
          </a:p>
        </p:txBody>
      </p:sp>
      <p:sp>
        <p:nvSpPr>
          <p:cNvPr id="314" name="Google Shape;314;p41">
            <a:extLst>
              <a:ext uri="{FF2B5EF4-FFF2-40B4-BE49-F238E27FC236}">
                <a16:creationId xmlns:a16="http://schemas.microsoft.com/office/drawing/2014/main" id="{2572B4C4-357D-3A9A-AA4A-E6A85FE0FE38}"/>
              </a:ext>
            </a:extLst>
          </p:cNvPr>
          <p:cNvSpPr txBox="1">
            <a:spLocks noGrp="1"/>
          </p:cNvSpPr>
          <p:nvPr>
            <p:ph type="ftr" idx="11"/>
          </p:nvPr>
        </p:nvSpPr>
        <p:spPr>
          <a:xfrm>
            <a:off x="2764652" y="4844850"/>
            <a:ext cx="4252200" cy="273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de" dirty="0"/>
              <a:t>Thema                                                                  AUTOR: XXX</a:t>
            </a:r>
            <a:endParaRPr dirty="0"/>
          </a:p>
        </p:txBody>
      </p:sp>
    </p:spTree>
    <p:extLst>
      <p:ext uri="{BB962C8B-B14F-4D97-AF65-F5344CB8AC3E}">
        <p14:creationId xmlns:p14="http://schemas.microsoft.com/office/powerpoint/2010/main" val="63546631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ückblick">
  <a:themeElements>
    <a:clrScheme name="Rückblick">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7749</Words>
  <Application>Microsoft Office PowerPoint</Application>
  <PresentationFormat>Bildschirmpräsentation (16:9)</PresentationFormat>
  <Paragraphs>1169</Paragraphs>
  <Slides>97</Slides>
  <Notes>93</Notes>
  <HiddenSlides>0</HiddenSlides>
  <MMClips>0</MMClips>
  <ScaleCrop>false</ScaleCrop>
  <HeadingPairs>
    <vt:vector size="6" baseType="variant">
      <vt:variant>
        <vt:lpstr>Verwendete Schriftarten</vt:lpstr>
      </vt:variant>
      <vt:variant>
        <vt:i4>4</vt:i4>
      </vt:variant>
      <vt:variant>
        <vt:lpstr>Design</vt:lpstr>
      </vt:variant>
      <vt:variant>
        <vt:i4>2</vt:i4>
      </vt:variant>
      <vt:variant>
        <vt:lpstr>Folientitel</vt:lpstr>
      </vt:variant>
      <vt:variant>
        <vt:i4>97</vt:i4>
      </vt:variant>
    </vt:vector>
  </HeadingPairs>
  <TitlesOfParts>
    <vt:vector size="103" baseType="lpstr">
      <vt:lpstr>Arial</vt:lpstr>
      <vt:lpstr>Calibri</vt:lpstr>
      <vt:lpstr>Noto Sans Symbols</vt:lpstr>
      <vt:lpstr>Wingdings</vt:lpstr>
      <vt:lpstr>Simple Light</vt:lpstr>
      <vt:lpstr>Rückblick</vt:lpstr>
      <vt:lpstr>Docker &amp; Kubernetes</vt:lpstr>
      <vt:lpstr>Docker</vt:lpstr>
      <vt:lpstr>Wann Docker in Betracht ziehen?</vt:lpstr>
      <vt:lpstr>Was ist Docker?</vt:lpstr>
      <vt:lpstr>Docker Engine &amp; Docker Daemon</vt:lpstr>
      <vt:lpstr>Build, Ship &amp; Run</vt:lpstr>
      <vt:lpstr>Dockerfile</vt:lpstr>
      <vt:lpstr>Dockerfile Befehle</vt:lpstr>
      <vt:lpstr>Image</vt:lpstr>
      <vt:lpstr>Container</vt:lpstr>
      <vt:lpstr>Quiz</vt:lpstr>
      <vt:lpstr>Frage 1</vt:lpstr>
      <vt:lpstr>Frage 2</vt:lpstr>
      <vt:lpstr>Frage 3</vt:lpstr>
      <vt:lpstr>Frage 4</vt:lpstr>
      <vt:lpstr>Frage 5</vt:lpstr>
      <vt:lpstr>Docker (Containers) vs. Virtual Machine</vt:lpstr>
      <vt:lpstr>Docker Compose</vt:lpstr>
      <vt:lpstr>Docker Hub</vt:lpstr>
      <vt:lpstr>Grenzen von Docker </vt:lpstr>
      <vt:lpstr>Docker - key points</vt:lpstr>
      <vt:lpstr>PowerPoint-Präsentation</vt:lpstr>
      <vt:lpstr>Kubernetes</vt:lpstr>
      <vt:lpstr>Herausforderungen</vt:lpstr>
      <vt:lpstr>Herausforderungen</vt:lpstr>
      <vt:lpstr>Herausforderungen</vt:lpstr>
      <vt:lpstr>Herausforderungen</vt:lpstr>
      <vt:lpstr>Kubernetes</vt:lpstr>
      <vt:lpstr>Kubernetes to the rescue!</vt:lpstr>
      <vt:lpstr>Kubernetes to the rescue!</vt:lpstr>
      <vt:lpstr>Kubernetes</vt:lpstr>
      <vt:lpstr>Was ist Kubernetes?</vt:lpstr>
      <vt:lpstr>Kubernetes</vt:lpstr>
      <vt:lpstr>Was bietet Kubernetes?</vt:lpstr>
      <vt:lpstr>Was bietet Kubernetes?</vt:lpstr>
      <vt:lpstr>Was bietet Kubernetes?</vt:lpstr>
      <vt:lpstr>Was bietet Kubernetes?</vt:lpstr>
      <vt:lpstr>Was bietet Kubernetes?</vt:lpstr>
      <vt:lpstr>Was bietet Kubernetes?</vt:lpstr>
      <vt:lpstr>Was bietet Kubernetes?</vt:lpstr>
      <vt:lpstr>Was bietet Kubernetes?</vt:lpstr>
      <vt:lpstr>Was bietet Kubernetes?</vt:lpstr>
      <vt:lpstr>Kubernetes</vt:lpstr>
      <vt:lpstr>Grundlagen Kubernetes</vt:lpstr>
      <vt:lpstr>Grundlagen Kubernetes</vt:lpstr>
      <vt:lpstr>Grundlagen Kubernetes</vt:lpstr>
      <vt:lpstr>Grundlagen Kubernetes</vt:lpstr>
      <vt:lpstr>Grundlagen Kubernetes</vt:lpstr>
      <vt:lpstr>Kubernetes Komponenten</vt:lpstr>
      <vt:lpstr>Kubernetes</vt:lpstr>
      <vt:lpstr>Kubernetes Komponenten</vt:lpstr>
      <vt:lpstr>Kubernetes Komponenten</vt:lpstr>
      <vt:lpstr>Kubernetes Komponentent</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 Komponenten</vt:lpstr>
      <vt:lpstr>Kubernetes</vt:lpstr>
      <vt:lpstr>Kubernetes in der Praxis</vt:lpstr>
      <vt:lpstr>Kubernetes</vt:lpstr>
      <vt:lpstr>Zusammenfassung</vt:lpstr>
      <vt:lpstr>Überschrift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Key-Value Store</dc:title>
  <dc:creator>Pas Tha</dc:creator>
  <cp:lastModifiedBy>Thamm, Pascal Michael</cp:lastModifiedBy>
  <cp:revision>65</cp:revision>
  <dcterms:modified xsi:type="dcterms:W3CDTF">2025-01-11T09:58:26Z</dcterms:modified>
</cp:coreProperties>
</file>